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7" r:id="rId2"/>
    <p:sldId id="259" r:id="rId3"/>
    <p:sldId id="256" r:id="rId4"/>
    <p:sldId id="258" r:id="rId5"/>
    <p:sldId id="260" r:id="rId6"/>
    <p:sldId id="266" r:id="rId7"/>
    <p:sldId id="261" r:id="rId8"/>
    <p:sldId id="265" r:id="rId9"/>
    <p:sldId id="264" r:id="rId10"/>
    <p:sldId id="263" r:id="rId11"/>
    <p:sldId id="267" r:id="rId12"/>
    <p:sldId id="272" r:id="rId13"/>
    <p:sldId id="274" r:id="rId14"/>
    <p:sldId id="268" r:id="rId15"/>
    <p:sldId id="269" r:id="rId16"/>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ýchozí oddíl" id="{68150F40-DBD4-4F10-BC8F-9708AEA777B0}">
          <p14:sldIdLst>
            <p14:sldId id="257"/>
            <p14:sldId id="259"/>
            <p14:sldId id="256"/>
            <p14:sldId id="258"/>
            <p14:sldId id="260"/>
            <p14:sldId id="266"/>
            <p14:sldId id="261"/>
          </p14:sldIdLst>
        </p14:section>
        <p14:section name="Oddíl bez názvu" id="{9C6EBE5C-01A1-4A32-B93A-5B6075F978A9}">
          <p14:sldIdLst>
            <p14:sldId id="265"/>
            <p14:sldId id="264"/>
            <p14:sldId id="263"/>
            <p14:sldId id="267"/>
            <p14:sldId id="272"/>
            <p14:sldId id="274"/>
            <p14:sldId id="268"/>
            <p14:sldId id="269"/>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omáš Prchal" initials="TP" lastIdx="1" clrIdx="0">
    <p:extLst>
      <p:ext uri="{19B8F6BF-5375-455C-9EA6-DF929625EA0E}">
        <p15:presenceInfo xmlns:p15="http://schemas.microsoft.com/office/powerpoint/2012/main" userId="a954f2db93f031a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8045" autoAdjust="0"/>
  </p:normalViewPr>
  <p:slideViewPr>
    <p:cSldViewPr snapToGrid="0">
      <p:cViewPr varScale="1">
        <p:scale>
          <a:sx n="91" d="100"/>
          <a:sy n="91" d="100"/>
        </p:scale>
        <p:origin x="129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06-07T11:01:06.479" idx="1">
    <p:pos x="10" y="10"/>
    <p:text/>
    <p:extLst>
      <p:ext uri="{C676402C-5697-4E1C-873F-D02D1690AC5C}">
        <p15:threadingInfo xmlns:p15="http://schemas.microsoft.com/office/powerpoint/2012/main" timeZoneBias="-1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6CBA76-AD9B-491D-ADD0-3D6186A25DCF}" type="datetimeFigureOut">
              <a:rPr lang="cs-CZ" smtClean="0"/>
              <a:t>1. 7. 2021</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FC1364-9F3A-4637-9B6A-178FE05BB914}" type="slidenum">
              <a:rPr lang="cs-CZ" smtClean="0"/>
              <a:t>‹#›</a:t>
            </a:fld>
            <a:endParaRPr lang="cs-CZ"/>
          </a:p>
        </p:txBody>
      </p:sp>
    </p:spTree>
    <p:extLst>
      <p:ext uri="{BB962C8B-B14F-4D97-AF65-F5344CB8AC3E}">
        <p14:creationId xmlns:p14="http://schemas.microsoft.com/office/powerpoint/2010/main" val="6854501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The Fourth Industrial Revolution (or Industry 4.0) is the ongoing automation of traditional manufacturing and industrial practices, using modern smart technology. Large-scale machine-to-machine communication (M2M) and the internet of things (</a:t>
            </a:r>
            <a:r>
              <a:rPr lang="en-US" sz="1200" b="0" i="0" u="none" strike="noStrike" kern="1200" dirty="0" err="1" smtClean="0">
                <a:solidFill>
                  <a:schemeClr val="tx1"/>
                </a:solidFill>
                <a:effectLst/>
                <a:latin typeface="+mn-lt"/>
                <a:ea typeface="+mn-ea"/>
                <a:cs typeface="+mn-cs"/>
              </a:rPr>
              <a:t>IoT</a:t>
            </a:r>
            <a:r>
              <a:rPr lang="en-US" sz="1200" b="0" i="0" u="none" strike="noStrike" kern="1200" dirty="0" smtClean="0">
                <a:solidFill>
                  <a:schemeClr val="tx1"/>
                </a:solidFill>
                <a:effectLst/>
                <a:latin typeface="+mn-lt"/>
                <a:ea typeface="+mn-ea"/>
                <a:cs typeface="+mn-cs"/>
              </a:rPr>
              <a:t>) are integrated for increased automation, improved communication and self-monitoring, and production of smart machines that can analyze and diagnose issues without the need for human intervention </a:t>
            </a:r>
            <a:endParaRPr lang="en-US" b="0" dirty="0" smtClean="0">
              <a:effectLst/>
            </a:endParaRPr>
          </a:p>
          <a:p>
            <a:r>
              <a:rPr lang="en-US" dirty="0" smtClean="0"/>
              <a:t/>
            </a:r>
            <a:br>
              <a:rPr lang="en-US" dirty="0" smtClean="0"/>
            </a:br>
            <a:endParaRPr lang="cs-CZ" dirty="0"/>
          </a:p>
        </p:txBody>
      </p:sp>
      <p:sp>
        <p:nvSpPr>
          <p:cNvPr id="4" name="Zástupný symbol pro číslo snímku 3"/>
          <p:cNvSpPr>
            <a:spLocks noGrp="1"/>
          </p:cNvSpPr>
          <p:nvPr>
            <p:ph type="sldNum" sz="quarter" idx="10"/>
          </p:nvPr>
        </p:nvSpPr>
        <p:spPr/>
        <p:txBody>
          <a:bodyPr/>
          <a:lstStyle/>
          <a:p>
            <a:fld id="{87FC1364-9F3A-4637-9B6A-178FE05BB914}" type="slidenum">
              <a:rPr lang="cs-CZ" smtClean="0"/>
              <a:t>3</a:t>
            </a:fld>
            <a:endParaRPr lang="cs-CZ"/>
          </a:p>
        </p:txBody>
      </p:sp>
    </p:spTree>
    <p:extLst>
      <p:ext uri="{BB962C8B-B14F-4D97-AF65-F5344CB8AC3E}">
        <p14:creationId xmlns:p14="http://schemas.microsoft.com/office/powerpoint/2010/main" val="25289670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87FC1364-9F3A-4637-9B6A-178FE05BB914}" type="slidenum">
              <a:rPr lang="cs-CZ" smtClean="0"/>
              <a:t>5</a:t>
            </a:fld>
            <a:endParaRPr lang="cs-CZ"/>
          </a:p>
        </p:txBody>
      </p:sp>
    </p:spTree>
    <p:extLst>
      <p:ext uri="{BB962C8B-B14F-4D97-AF65-F5344CB8AC3E}">
        <p14:creationId xmlns:p14="http://schemas.microsoft.com/office/powerpoint/2010/main" val="1191330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en-US" dirty="0" smtClean="0"/>
              <a:t>PWC analysis estimates three evolution waves of Industry 4.0.</a:t>
            </a:r>
            <a:r>
              <a:rPr lang="cs-CZ" dirty="0" smtClean="0"/>
              <a:t> (W1: </a:t>
            </a:r>
            <a:r>
              <a:rPr lang="cs-CZ" sz="1200" b="0" i="0" kern="1200" dirty="0" err="1" smtClean="0">
                <a:solidFill>
                  <a:schemeClr val="tx1"/>
                </a:solidFill>
                <a:effectLst/>
                <a:latin typeface="+mn-lt"/>
                <a:ea typeface="+mn-ea"/>
                <a:cs typeface="+mn-cs"/>
              </a:rPr>
              <a:t>algorithmic</a:t>
            </a:r>
            <a:r>
              <a:rPr lang="cs-CZ" sz="1200" b="0" i="0" kern="1200" dirty="0" smtClean="0">
                <a:solidFill>
                  <a:schemeClr val="tx1"/>
                </a:solidFill>
                <a:effectLst/>
                <a:latin typeface="+mn-lt"/>
                <a:ea typeface="+mn-ea"/>
                <a:cs typeface="+mn-cs"/>
              </a:rPr>
              <a:t>, W2: </a:t>
            </a:r>
            <a:r>
              <a:rPr lang="cs-CZ" sz="1200" b="0" i="0" kern="1200" dirty="0" err="1" smtClean="0">
                <a:solidFill>
                  <a:schemeClr val="tx1"/>
                </a:solidFill>
                <a:effectLst/>
                <a:latin typeface="+mn-lt"/>
                <a:ea typeface="+mn-ea"/>
                <a:cs typeface="+mn-cs"/>
              </a:rPr>
              <a:t>augmentation</a:t>
            </a:r>
            <a:r>
              <a:rPr lang="cs-CZ" sz="1200" b="0" i="0" kern="1200" dirty="0" smtClean="0">
                <a:solidFill>
                  <a:schemeClr val="tx1"/>
                </a:solidFill>
                <a:effectLst/>
                <a:latin typeface="+mn-lt"/>
                <a:ea typeface="+mn-ea"/>
                <a:cs typeface="+mn-cs"/>
              </a:rPr>
              <a:t>, W3: autonomy)</a:t>
            </a:r>
            <a:r>
              <a:rPr lang="cs-CZ" dirty="0" smtClean="0"/>
              <a:t> </a:t>
            </a:r>
            <a:r>
              <a:rPr lang="en-US" dirty="0" smtClean="0"/>
              <a:t>In the first phase, a negative impact on women's employment is expected, and only in the third phase (2030 -) could there be a more massive replacement of human resources by robots, machines and augmented and virtual reality.</a:t>
            </a:r>
            <a:r>
              <a:rPr lang="cs-CZ" dirty="0" smtClean="0"/>
              <a:t>: </a:t>
            </a:r>
            <a:endParaRPr lang="cs-CZ" dirty="0"/>
          </a:p>
        </p:txBody>
      </p:sp>
      <p:sp>
        <p:nvSpPr>
          <p:cNvPr id="4" name="Zástupný symbol pro číslo snímku 3"/>
          <p:cNvSpPr>
            <a:spLocks noGrp="1"/>
          </p:cNvSpPr>
          <p:nvPr>
            <p:ph type="sldNum" sz="quarter" idx="10"/>
          </p:nvPr>
        </p:nvSpPr>
        <p:spPr/>
        <p:txBody>
          <a:bodyPr/>
          <a:lstStyle/>
          <a:p>
            <a:fld id="{87FC1364-9F3A-4637-9B6A-178FE05BB914}" type="slidenum">
              <a:rPr lang="cs-CZ" smtClean="0"/>
              <a:t>6</a:t>
            </a:fld>
            <a:endParaRPr lang="cs-CZ"/>
          </a:p>
        </p:txBody>
      </p:sp>
    </p:spTree>
    <p:extLst>
      <p:ext uri="{BB962C8B-B14F-4D97-AF65-F5344CB8AC3E}">
        <p14:creationId xmlns:p14="http://schemas.microsoft.com/office/powerpoint/2010/main" val="39684900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en-US" dirty="0" smtClean="0"/>
              <a:t>the financial and insurance sector has the highest share of existing jobs at potential high risk of automation </a:t>
            </a:r>
            <a:r>
              <a:rPr lang="cs-CZ" dirty="0" smtClean="0"/>
              <a:t>in W1, </a:t>
            </a:r>
            <a:r>
              <a:rPr lang="en-US" dirty="0" smtClean="0"/>
              <a:t>the transport and storage and manufacturing sectors have lower potential automation rates in the Algorithm wave, but this picks up to higher levels by the time of the Autonomy wave</a:t>
            </a:r>
            <a:r>
              <a:rPr lang="cs-CZ" dirty="0" smtClean="0"/>
              <a:t> (W3)</a:t>
            </a:r>
            <a:r>
              <a:rPr lang="en-US" dirty="0" smtClean="0"/>
              <a:t> in the 2030s (by which time use of driverless vehicles is likely to become more widespread across the economy)</a:t>
            </a:r>
            <a:endParaRPr lang="cs-CZ" dirty="0"/>
          </a:p>
        </p:txBody>
      </p:sp>
      <p:sp>
        <p:nvSpPr>
          <p:cNvPr id="4" name="Zástupný symbol pro číslo snímku 3"/>
          <p:cNvSpPr>
            <a:spLocks noGrp="1"/>
          </p:cNvSpPr>
          <p:nvPr>
            <p:ph type="sldNum" sz="quarter" idx="10"/>
          </p:nvPr>
        </p:nvSpPr>
        <p:spPr/>
        <p:txBody>
          <a:bodyPr/>
          <a:lstStyle/>
          <a:p>
            <a:fld id="{87FC1364-9F3A-4637-9B6A-178FE05BB914}" type="slidenum">
              <a:rPr lang="cs-CZ" smtClean="0"/>
              <a:t>7</a:t>
            </a:fld>
            <a:endParaRPr lang="cs-CZ"/>
          </a:p>
        </p:txBody>
      </p:sp>
    </p:spTree>
    <p:extLst>
      <p:ext uri="{BB962C8B-B14F-4D97-AF65-F5344CB8AC3E}">
        <p14:creationId xmlns:p14="http://schemas.microsoft.com/office/powerpoint/2010/main" val="21121780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noProof="0" dirty="0" smtClean="0"/>
              <a:t>Growing Gap – scissors will be more and more opened between low and highly skilled employees.</a:t>
            </a:r>
            <a:r>
              <a:rPr lang="cs-CZ" noProof="0" dirty="0" smtClean="0"/>
              <a:t> </a:t>
            </a:r>
            <a:r>
              <a:rPr lang="en-US" dirty="0" smtClean="0"/>
              <a:t>General Upgrade</a:t>
            </a:r>
            <a:r>
              <a:rPr lang="cs-CZ" dirty="0" smtClean="0"/>
              <a:t> - </a:t>
            </a:r>
            <a:r>
              <a:rPr lang="en-US" dirty="0" smtClean="0"/>
              <a:t>growing demand for higher qualifications, the need for higher qualifications for all;</a:t>
            </a:r>
            <a:r>
              <a:rPr lang="cs-CZ" dirty="0" smtClean="0"/>
              <a:t> </a:t>
            </a:r>
            <a:r>
              <a:rPr lang="en-US" dirty="0" smtClean="0"/>
              <a:t>Central Link</a:t>
            </a:r>
          </a:p>
          <a:p>
            <a:pPr marL="0" marR="0" lvl="0" indent="0" algn="l" defTabSz="914400" rtl="0" eaLnBrk="1" fontAlgn="auto" latinLnBrk="0" hangingPunct="1">
              <a:lnSpc>
                <a:spcPct val="100000"/>
              </a:lnSpc>
              <a:spcBef>
                <a:spcPts val="0"/>
              </a:spcBef>
              <a:spcAft>
                <a:spcPts val="0"/>
              </a:spcAft>
              <a:buClrTx/>
              <a:buSzTx/>
              <a:buFontTx/>
              <a:buNone/>
              <a:tabLst/>
              <a:defRPr/>
            </a:pPr>
            <a:r>
              <a:rPr lang="cs-CZ" dirty="0" smtClean="0"/>
              <a:t>- </a:t>
            </a:r>
            <a:r>
              <a:rPr lang="en-US" dirty="0" smtClean="0"/>
              <a:t>higher qualifications for professionals and related specific professions</a:t>
            </a:r>
            <a:r>
              <a:rPr lang="cs-CZ" dirty="0" smtClean="0"/>
              <a:t>.</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cs-CZ" noProof="0" dirty="0" smtClean="0"/>
              <a:t> - </a:t>
            </a:r>
            <a:endParaRPr lang="en-US" noProof="0" dirty="0" smtClean="0"/>
          </a:p>
          <a:p>
            <a:endParaRPr lang="cs-CZ" dirty="0"/>
          </a:p>
        </p:txBody>
      </p:sp>
      <p:sp>
        <p:nvSpPr>
          <p:cNvPr id="4" name="Zástupný symbol pro číslo snímku 3"/>
          <p:cNvSpPr>
            <a:spLocks noGrp="1"/>
          </p:cNvSpPr>
          <p:nvPr>
            <p:ph type="sldNum" sz="quarter" idx="10"/>
          </p:nvPr>
        </p:nvSpPr>
        <p:spPr/>
        <p:txBody>
          <a:bodyPr/>
          <a:lstStyle/>
          <a:p>
            <a:fld id="{87FC1364-9F3A-4637-9B6A-178FE05BB914}" type="slidenum">
              <a:rPr lang="cs-CZ" smtClean="0"/>
              <a:t>9</a:t>
            </a:fld>
            <a:endParaRPr lang="cs-CZ"/>
          </a:p>
        </p:txBody>
      </p:sp>
    </p:spTree>
    <p:extLst>
      <p:ext uri="{BB962C8B-B14F-4D97-AF65-F5344CB8AC3E}">
        <p14:creationId xmlns:p14="http://schemas.microsoft.com/office/powerpoint/2010/main" val="18774481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en-US" noProof="0" dirty="0" smtClean="0"/>
              <a:t>Study of the </a:t>
            </a:r>
            <a:r>
              <a:rPr lang="en-US" noProof="0" dirty="0" err="1" smtClean="0"/>
              <a:t>Confederacion</a:t>
            </a:r>
            <a:r>
              <a:rPr lang="en-US" noProof="0" dirty="0" smtClean="0"/>
              <a:t> of Industry of the Czech Republic – companies estimate elimination of routine activities = extension</a:t>
            </a:r>
            <a:r>
              <a:rPr lang="en-US" baseline="0" noProof="0" dirty="0" smtClean="0"/>
              <a:t> of qualification and operation more machines at once. Digital technology will change job duties. Requirement for improving of IT knowledge and firm software. Soft skills – ability for team cooperation and interdisciplinary communication, </a:t>
            </a:r>
            <a:endParaRPr lang="en-US" noProof="0" dirty="0"/>
          </a:p>
        </p:txBody>
      </p:sp>
      <p:sp>
        <p:nvSpPr>
          <p:cNvPr id="4" name="Zástupný symbol pro číslo snímku 3"/>
          <p:cNvSpPr>
            <a:spLocks noGrp="1"/>
          </p:cNvSpPr>
          <p:nvPr>
            <p:ph type="sldNum" sz="quarter" idx="10"/>
          </p:nvPr>
        </p:nvSpPr>
        <p:spPr/>
        <p:txBody>
          <a:bodyPr/>
          <a:lstStyle/>
          <a:p>
            <a:fld id="{87FC1364-9F3A-4637-9B6A-178FE05BB914}" type="slidenum">
              <a:rPr lang="cs-CZ" smtClean="0"/>
              <a:t>10</a:t>
            </a:fld>
            <a:endParaRPr lang="cs-CZ"/>
          </a:p>
        </p:txBody>
      </p:sp>
    </p:spTree>
    <p:extLst>
      <p:ext uri="{BB962C8B-B14F-4D97-AF65-F5344CB8AC3E}">
        <p14:creationId xmlns:p14="http://schemas.microsoft.com/office/powerpoint/2010/main" val="9975768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en-US" noProof="0" dirty="0" smtClean="0"/>
              <a:t>The Focus on the goal not on the way how to do it – it means clearly defined goals or milestones, time and budget framework. Teamwork is interdisciplinary cooperation among workers with different skills and level of education. They will use IT media, virtual forms of collaboration and project management. Basic knowledge of the Value chain – it is interconnected processes – from supplier, production through marketing to sales. Skills related to the use of IT, company software, application programs and automated systems. Data and project management – ability to data evaluation.</a:t>
            </a:r>
            <a:endParaRPr lang="en-US" noProof="0" dirty="0"/>
          </a:p>
        </p:txBody>
      </p:sp>
      <p:sp>
        <p:nvSpPr>
          <p:cNvPr id="4" name="Zástupný symbol pro číslo snímku 3"/>
          <p:cNvSpPr>
            <a:spLocks noGrp="1"/>
          </p:cNvSpPr>
          <p:nvPr>
            <p:ph type="sldNum" sz="quarter" idx="10"/>
          </p:nvPr>
        </p:nvSpPr>
        <p:spPr/>
        <p:txBody>
          <a:bodyPr/>
          <a:lstStyle/>
          <a:p>
            <a:fld id="{87FC1364-9F3A-4637-9B6A-178FE05BB914}" type="slidenum">
              <a:rPr lang="cs-CZ" smtClean="0"/>
              <a:t>11</a:t>
            </a:fld>
            <a:endParaRPr lang="cs-CZ"/>
          </a:p>
        </p:txBody>
      </p:sp>
    </p:spTree>
    <p:extLst>
      <p:ext uri="{BB962C8B-B14F-4D97-AF65-F5344CB8AC3E}">
        <p14:creationId xmlns:p14="http://schemas.microsoft.com/office/powerpoint/2010/main" val="3490199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en-US" noProof="0" dirty="0" smtClean="0"/>
              <a:t>It will help to define the necessary knowledge of students (acquired during their studies) regarding the use of new technologies of digitization and robotics for future employment. Obtained information will be used for the preparation of digital educational modules for teachers and students. Respondents can answer four sections of questions. They select the appropriate answer</a:t>
            </a:r>
            <a:r>
              <a:rPr lang="en-US" baseline="0" noProof="0" dirty="0" smtClean="0"/>
              <a:t> (various digital tools that they use in their company and vocational school students should know). </a:t>
            </a:r>
            <a:endParaRPr lang="en-US" noProof="0" dirty="0"/>
          </a:p>
        </p:txBody>
      </p:sp>
      <p:sp>
        <p:nvSpPr>
          <p:cNvPr id="4" name="Zástupný symbol pro číslo snímku 3"/>
          <p:cNvSpPr>
            <a:spLocks noGrp="1"/>
          </p:cNvSpPr>
          <p:nvPr>
            <p:ph type="sldNum" sz="quarter" idx="10"/>
          </p:nvPr>
        </p:nvSpPr>
        <p:spPr/>
        <p:txBody>
          <a:bodyPr/>
          <a:lstStyle/>
          <a:p>
            <a:fld id="{87FC1364-9F3A-4637-9B6A-178FE05BB914}" type="slidenum">
              <a:rPr lang="cs-CZ" smtClean="0"/>
              <a:t>12</a:t>
            </a:fld>
            <a:endParaRPr lang="cs-CZ"/>
          </a:p>
        </p:txBody>
      </p:sp>
    </p:spTree>
    <p:extLst>
      <p:ext uri="{BB962C8B-B14F-4D97-AF65-F5344CB8AC3E}">
        <p14:creationId xmlns:p14="http://schemas.microsoft.com/office/powerpoint/2010/main" val="3286449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en-US" noProof="0" dirty="0"/>
          </a:p>
        </p:txBody>
      </p:sp>
      <p:sp>
        <p:nvSpPr>
          <p:cNvPr id="4" name="Zástupný symbol pro číslo snímku 3"/>
          <p:cNvSpPr>
            <a:spLocks noGrp="1"/>
          </p:cNvSpPr>
          <p:nvPr>
            <p:ph type="sldNum" sz="quarter" idx="10"/>
          </p:nvPr>
        </p:nvSpPr>
        <p:spPr/>
        <p:txBody>
          <a:bodyPr/>
          <a:lstStyle/>
          <a:p>
            <a:fld id="{87FC1364-9F3A-4637-9B6A-178FE05BB914}" type="slidenum">
              <a:rPr lang="cs-CZ" smtClean="0"/>
              <a:t>13</a:t>
            </a:fld>
            <a:endParaRPr lang="cs-CZ"/>
          </a:p>
        </p:txBody>
      </p:sp>
    </p:spTree>
    <p:extLst>
      <p:ext uri="{BB962C8B-B14F-4D97-AF65-F5344CB8AC3E}">
        <p14:creationId xmlns:p14="http://schemas.microsoft.com/office/powerpoint/2010/main" val="35620428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algn="just"/>
            <a:r>
              <a:rPr lang="en-US" dirty="0" smtClean="0"/>
              <a:t>Schools prepare children for a world that no longer exists. Instead of </a:t>
            </a:r>
            <a:r>
              <a:rPr lang="cs-CZ" dirty="0" err="1" smtClean="0"/>
              <a:t>it</a:t>
            </a:r>
            <a:r>
              <a:rPr lang="cs-CZ" dirty="0" smtClean="0"/>
              <a:t> </a:t>
            </a:r>
            <a:r>
              <a:rPr lang="cs-CZ" dirty="0" err="1" smtClean="0"/>
              <a:t>they</a:t>
            </a:r>
            <a:r>
              <a:rPr lang="cs-CZ" dirty="0" smtClean="0"/>
              <a:t> </a:t>
            </a:r>
            <a:r>
              <a:rPr lang="cs-CZ" dirty="0" err="1" smtClean="0"/>
              <a:t>should</a:t>
            </a:r>
            <a:r>
              <a:rPr lang="cs-CZ" dirty="0" smtClean="0"/>
              <a:t> </a:t>
            </a:r>
            <a:r>
              <a:rPr lang="en-US" dirty="0" smtClean="0"/>
              <a:t>focusing on technology skills, the basics of programming and working with data or developing soft skills including communication, the ability to learn, collaborate and solve problems independently. </a:t>
            </a:r>
            <a:endParaRPr lang="cs-CZ" dirty="0" smtClean="0"/>
          </a:p>
          <a:p>
            <a:pPr algn="just"/>
            <a:r>
              <a:rPr lang="en-US" dirty="0" smtClean="0"/>
              <a:t>Curricula should be based on studies and company experiences to prepare children for the professions of the future and to be able to adapt flexibly to the ever-changing technological environment.</a:t>
            </a:r>
          </a:p>
          <a:p>
            <a:pPr algn="just"/>
            <a:r>
              <a:rPr lang="en-US" dirty="0" smtClean="0"/>
              <a:t>At the same time, artificial intelligence itself has the potential to change education, take on a number of teaching tasks and adapt teaching to individual students. Among other things, he / she can evaluate how the student understands the curriculum, identifies mistakes or weaknesses and, based on this, can create a tailor-made task or exercise for everyone. The teacher thus returns to what is the purpose of his work: to be a guide to learning and the world, to educate, encourage and help with problems. </a:t>
            </a:r>
          </a:p>
          <a:p>
            <a:endParaRPr lang="cs-CZ" dirty="0"/>
          </a:p>
        </p:txBody>
      </p:sp>
      <p:sp>
        <p:nvSpPr>
          <p:cNvPr id="4" name="Zástupný symbol pro číslo snímku 3"/>
          <p:cNvSpPr>
            <a:spLocks noGrp="1"/>
          </p:cNvSpPr>
          <p:nvPr>
            <p:ph type="sldNum" sz="quarter" idx="10"/>
          </p:nvPr>
        </p:nvSpPr>
        <p:spPr/>
        <p:txBody>
          <a:bodyPr/>
          <a:lstStyle/>
          <a:p>
            <a:fld id="{87FC1364-9F3A-4637-9B6A-178FE05BB914}" type="slidenum">
              <a:rPr lang="cs-CZ" smtClean="0"/>
              <a:t>14</a:t>
            </a:fld>
            <a:endParaRPr lang="cs-CZ"/>
          </a:p>
        </p:txBody>
      </p:sp>
    </p:spTree>
    <p:extLst>
      <p:ext uri="{BB962C8B-B14F-4D97-AF65-F5344CB8AC3E}">
        <p14:creationId xmlns:p14="http://schemas.microsoft.com/office/powerpoint/2010/main" val="34233466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87FC1364-9F3A-4637-9B6A-178FE05BB914}" type="slidenum">
              <a:rPr lang="cs-CZ" smtClean="0"/>
              <a:t>15</a:t>
            </a:fld>
            <a:endParaRPr lang="cs-CZ"/>
          </a:p>
        </p:txBody>
      </p:sp>
    </p:spTree>
    <p:extLst>
      <p:ext uri="{BB962C8B-B14F-4D97-AF65-F5344CB8AC3E}">
        <p14:creationId xmlns:p14="http://schemas.microsoft.com/office/powerpoint/2010/main" val="39418997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1524000" y="1122363"/>
            <a:ext cx="9144000" cy="2387600"/>
          </a:xfrm>
        </p:spPr>
        <p:txBody>
          <a:bodyPr anchor="b"/>
          <a:lstStyle>
            <a:lvl1pPr algn="ctr">
              <a:defRPr sz="6000"/>
            </a:lvl1pPr>
          </a:lstStyle>
          <a:p>
            <a:r>
              <a:rPr lang="cs-CZ" smtClean="0"/>
              <a:t>Kliknutím lze upravit styl.</a:t>
            </a:r>
            <a:endParaRPr lang="cs-CZ"/>
          </a:p>
        </p:txBody>
      </p:sp>
      <p:sp>
        <p:nvSpPr>
          <p:cNvPr id="3" name="Podnadpi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smtClean="0"/>
              <a:t>Kliknutím lze upravit styl předlohy.</a:t>
            </a:r>
            <a:endParaRPr lang="cs-CZ"/>
          </a:p>
        </p:txBody>
      </p:sp>
      <p:sp>
        <p:nvSpPr>
          <p:cNvPr id="4" name="Zástupný symbol pro datum 3"/>
          <p:cNvSpPr>
            <a:spLocks noGrp="1"/>
          </p:cNvSpPr>
          <p:nvPr>
            <p:ph type="dt" sz="half" idx="10"/>
          </p:nvPr>
        </p:nvSpPr>
        <p:spPr/>
        <p:txBody>
          <a:bodyPr/>
          <a:lstStyle/>
          <a:p>
            <a:fld id="{4DBE9D47-9592-48DC-B7EF-5D297A4E4840}" type="datetimeFigureOut">
              <a:rPr lang="cs-CZ" smtClean="0"/>
              <a:t>1. 7. 2021</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992CB571-343E-482B-A4CF-BE454CAA3C28}" type="slidenum">
              <a:rPr lang="cs-CZ" smtClean="0"/>
              <a:t>‹#›</a:t>
            </a:fld>
            <a:endParaRPr lang="cs-CZ"/>
          </a:p>
        </p:txBody>
      </p:sp>
    </p:spTree>
    <p:extLst>
      <p:ext uri="{BB962C8B-B14F-4D97-AF65-F5344CB8AC3E}">
        <p14:creationId xmlns:p14="http://schemas.microsoft.com/office/powerpoint/2010/main" val="8083462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4DBE9D47-9592-48DC-B7EF-5D297A4E4840}" type="datetimeFigureOut">
              <a:rPr lang="cs-CZ" smtClean="0"/>
              <a:t>1. 7. 2021</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992CB571-343E-482B-A4CF-BE454CAA3C28}" type="slidenum">
              <a:rPr lang="cs-CZ" smtClean="0"/>
              <a:t>‹#›</a:t>
            </a:fld>
            <a:endParaRPr lang="cs-CZ"/>
          </a:p>
        </p:txBody>
      </p:sp>
    </p:spTree>
    <p:extLst>
      <p:ext uri="{BB962C8B-B14F-4D97-AF65-F5344CB8AC3E}">
        <p14:creationId xmlns:p14="http://schemas.microsoft.com/office/powerpoint/2010/main" val="32058427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831850" y="1709738"/>
            <a:ext cx="10515600" cy="2852737"/>
          </a:xfrm>
        </p:spPr>
        <p:txBody>
          <a:bodyPr anchor="b"/>
          <a:lstStyle>
            <a:lvl1pPr>
              <a:defRPr sz="6000"/>
            </a:lvl1pPr>
          </a:lstStyle>
          <a:p>
            <a:r>
              <a:rPr lang="cs-CZ" smtClean="0"/>
              <a:t>Kliknutím lze upravit styl.</a:t>
            </a:r>
            <a:endParaRPr lang="cs-CZ"/>
          </a:p>
        </p:txBody>
      </p:sp>
      <p:sp>
        <p:nvSpPr>
          <p:cNvPr id="3" name="Zástupný symbol pro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smtClean="0"/>
              <a:t>Kliknutím lze upravit styly předlohy textu.</a:t>
            </a:r>
          </a:p>
        </p:txBody>
      </p:sp>
      <p:sp>
        <p:nvSpPr>
          <p:cNvPr id="4" name="Zástupný symbol pro datum 3"/>
          <p:cNvSpPr>
            <a:spLocks noGrp="1"/>
          </p:cNvSpPr>
          <p:nvPr>
            <p:ph type="dt" sz="half" idx="10"/>
          </p:nvPr>
        </p:nvSpPr>
        <p:spPr/>
        <p:txBody>
          <a:bodyPr/>
          <a:lstStyle/>
          <a:p>
            <a:fld id="{4DBE9D47-9592-48DC-B7EF-5D297A4E4840}" type="datetimeFigureOut">
              <a:rPr lang="cs-CZ" smtClean="0"/>
              <a:t>1. 7. 2021</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992CB571-343E-482B-A4CF-BE454CAA3C28}" type="slidenum">
              <a:rPr lang="cs-CZ" smtClean="0"/>
              <a:t>‹#›</a:t>
            </a:fld>
            <a:endParaRPr lang="cs-CZ"/>
          </a:p>
        </p:txBody>
      </p:sp>
    </p:spTree>
    <p:extLst>
      <p:ext uri="{BB962C8B-B14F-4D97-AF65-F5344CB8AC3E}">
        <p14:creationId xmlns:p14="http://schemas.microsoft.com/office/powerpoint/2010/main" val="22237315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sz="half" idx="1"/>
          </p:nvPr>
        </p:nvSpPr>
        <p:spPr>
          <a:xfrm>
            <a:off x="838200" y="1825625"/>
            <a:ext cx="5181600" cy="4351338"/>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6172200" y="1825625"/>
            <a:ext cx="5181600" cy="4351338"/>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datum 4"/>
          <p:cNvSpPr>
            <a:spLocks noGrp="1"/>
          </p:cNvSpPr>
          <p:nvPr>
            <p:ph type="dt" sz="half" idx="10"/>
          </p:nvPr>
        </p:nvSpPr>
        <p:spPr/>
        <p:txBody>
          <a:bodyPr/>
          <a:lstStyle/>
          <a:p>
            <a:fld id="{4DBE9D47-9592-48DC-B7EF-5D297A4E4840}" type="datetimeFigureOut">
              <a:rPr lang="cs-CZ" smtClean="0"/>
              <a:t>1. 7. 2021</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992CB571-343E-482B-A4CF-BE454CAA3C28}" type="slidenum">
              <a:rPr lang="cs-CZ" smtClean="0"/>
              <a:t>‹#›</a:t>
            </a:fld>
            <a:endParaRPr lang="cs-CZ"/>
          </a:p>
        </p:txBody>
      </p:sp>
    </p:spTree>
    <p:extLst>
      <p:ext uri="{BB962C8B-B14F-4D97-AF65-F5344CB8AC3E}">
        <p14:creationId xmlns:p14="http://schemas.microsoft.com/office/powerpoint/2010/main" val="185499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839788" y="365125"/>
            <a:ext cx="10515600" cy="1325563"/>
          </a:xfrm>
        </p:spPr>
        <p:txBody>
          <a:bodyPr/>
          <a:lstStyle/>
          <a:p>
            <a:r>
              <a:rPr lang="cs-CZ" smtClean="0"/>
              <a:t>Kliknutím lze upravit styl.</a:t>
            </a:r>
            <a:endParaRPr lang="cs-CZ"/>
          </a:p>
        </p:txBody>
      </p:sp>
      <p:sp>
        <p:nvSpPr>
          <p:cNvPr id="3" name="Zástupný symbol pro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4" name="Zástupný symbol pro obsah 3"/>
          <p:cNvSpPr>
            <a:spLocks noGrp="1"/>
          </p:cNvSpPr>
          <p:nvPr>
            <p:ph sz="half" idx="2"/>
          </p:nvPr>
        </p:nvSpPr>
        <p:spPr>
          <a:xfrm>
            <a:off x="839788" y="2505075"/>
            <a:ext cx="5157787" cy="3684588"/>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6" name="Zástupný symbol pro obsah 5"/>
          <p:cNvSpPr>
            <a:spLocks noGrp="1"/>
          </p:cNvSpPr>
          <p:nvPr>
            <p:ph sz="quarter" idx="4"/>
          </p:nvPr>
        </p:nvSpPr>
        <p:spPr>
          <a:xfrm>
            <a:off x="6172200" y="2505075"/>
            <a:ext cx="5183188" cy="3684588"/>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Zástupný symbol pro datum 6"/>
          <p:cNvSpPr>
            <a:spLocks noGrp="1"/>
          </p:cNvSpPr>
          <p:nvPr>
            <p:ph type="dt" sz="half" idx="10"/>
          </p:nvPr>
        </p:nvSpPr>
        <p:spPr/>
        <p:txBody>
          <a:bodyPr/>
          <a:lstStyle/>
          <a:p>
            <a:fld id="{4DBE9D47-9592-48DC-B7EF-5D297A4E4840}" type="datetimeFigureOut">
              <a:rPr lang="cs-CZ" smtClean="0"/>
              <a:t>1. 7. 2021</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992CB571-343E-482B-A4CF-BE454CAA3C28}" type="slidenum">
              <a:rPr lang="cs-CZ" smtClean="0"/>
              <a:t>‹#›</a:t>
            </a:fld>
            <a:endParaRPr lang="cs-CZ"/>
          </a:p>
        </p:txBody>
      </p:sp>
    </p:spTree>
    <p:extLst>
      <p:ext uri="{BB962C8B-B14F-4D97-AF65-F5344CB8AC3E}">
        <p14:creationId xmlns:p14="http://schemas.microsoft.com/office/powerpoint/2010/main" val="39994851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datum 2"/>
          <p:cNvSpPr>
            <a:spLocks noGrp="1"/>
          </p:cNvSpPr>
          <p:nvPr>
            <p:ph type="dt" sz="half" idx="10"/>
          </p:nvPr>
        </p:nvSpPr>
        <p:spPr/>
        <p:txBody>
          <a:bodyPr/>
          <a:lstStyle/>
          <a:p>
            <a:fld id="{4DBE9D47-9592-48DC-B7EF-5D297A4E4840}" type="datetimeFigureOut">
              <a:rPr lang="cs-CZ" smtClean="0"/>
              <a:t>1. 7. 2021</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992CB571-343E-482B-A4CF-BE454CAA3C28}" type="slidenum">
              <a:rPr lang="cs-CZ" smtClean="0"/>
              <a:t>‹#›</a:t>
            </a:fld>
            <a:endParaRPr lang="cs-CZ"/>
          </a:p>
        </p:txBody>
      </p:sp>
    </p:spTree>
    <p:extLst>
      <p:ext uri="{BB962C8B-B14F-4D97-AF65-F5344CB8AC3E}">
        <p14:creationId xmlns:p14="http://schemas.microsoft.com/office/powerpoint/2010/main" val="10888090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4DBE9D47-9592-48DC-B7EF-5D297A4E4840}" type="datetimeFigureOut">
              <a:rPr lang="cs-CZ" smtClean="0"/>
              <a:t>1. 7. 2021</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992CB571-343E-482B-A4CF-BE454CAA3C28}" type="slidenum">
              <a:rPr lang="cs-CZ" smtClean="0"/>
              <a:t>‹#›</a:t>
            </a:fld>
            <a:endParaRPr lang="cs-CZ"/>
          </a:p>
        </p:txBody>
      </p:sp>
    </p:spTree>
    <p:extLst>
      <p:ext uri="{BB962C8B-B14F-4D97-AF65-F5344CB8AC3E}">
        <p14:creationId xmlns:p14="http://schemas.microsoft.com/office/powerpoint/2010/main" val="2050250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cs-CZ" smtClean="0"/>
              <a:t>Kliknutím lze upravit styl.</a:t>
            </a:r>
            <a:endParaRPr lang="cs-CZ"/>
          </a:p>
        </p:txBody>
      </p:sp>
      <p:sp>
        <p:nvSpPr>
          <p:cNvPr id="3" name="Zástupný symbol pro obsah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4DBE9D47-9592-48DC-B7EF-5D297A4E4840}" type="datetimeFigureOut">
              <a:rPr lang="cs-CZ" smtClean="0"/>
              <a:t>1. 7. 2021</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992CB571-343E-482B-A4CF-BE454CAA3C28}" type="slidenum">
              <a:rPr lang="cs-CZ" smtClean="0"/>
              <a:t>‹#›</a:t>
            </a:fld>
            <a:endParaRPr lang="cs-CZ"/>
          </a:p>
        </p:txBody>
      </p:sp>
    </p:spTree>
    <p:extLst>
      <p:ext uri="{BB962C8B-B14F-4D97-AF65-F5344CB8AC3E}">
        <p14:creationId xmlns:p14="http://schemas.microsoft.com/office/powerpoint/2010/main" val="13611530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cs-CZ" smtClean="0"/>
              <a:t>Kliknutím lze upravit styl.</a:t>
            </a:r>
            <a:endParaRPr lang="cs-CZ"/>
          </a:p>
        </p:txBody>
      </p:sp>
      <p:sp>
        <p:nvSpPr>
          <p:cNvPr id="3" name="Zástupný symbol pro obrázek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4DBE9D47-9592-48DC-B7EF-5D297A4E4840}" type="datetimeFigureOut">
              <a:rPr lang="cs-CZ" smtClean="0"/>
              <a:t>1. 7. 2021</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992CB571-343E-482B-A4CF-BE454CAA3C28}" type="slidenum">
              <a:rPr lang="cs-CZ" smtClean="0"/>
              <a:t>‹#›</a:t>
            </a:fld>
            <a:endParaRPr lang="cs-CZ"/>
          </a:p>
        </p:txBody>
      </p:sp>
    </p:spTree>
    <p:extLst>
      <p:ext uri="{BB962C8B-B14F-4D97-AF65-F5344CB8AC3E}">
        <p14:creationId xmlns:p14="http://schemas.microsoft.com/office/powerpoint/2010/main" val="32487588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svislý text 2"/>
          <p:cNvSpPr>
            <a:spLocks noGrp="1"/>
          </p:cNvSpPr>
          <p:nvPr>
            <p:ph type="body" orient="vert" idx="1"/>
          </p:nvPr>
        </p:nvSpPr>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4DBE9D47-9592-48DC-B7EF-5D297A4E4840}" type="datetimeFigureOut">
              <a:rPr lang="cs-CZ" smtClean="0"/>
              <a:t>1. 7. 2021</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992CB571-343E-482B-A4CF-BE454CAA3C28}" type="slidenum">
              <a:rPr lang="cs-CZ" smtClean="0"/>
              <a:t>‹#›</a:t>
            </a:fld>
            <a:endParaRPr lang="cs-CZ"/>
          </a:p>
        </p:txBody>
      </p:sp>
    </p:spTree>
    <p:extLst>
      <p:ext uri="{BB962C8B-B14F-4D97-AF65-F5344CB8AC3E}">
        <p14:creationId xmlns:p14="http://schemas.microsoft.com/office/powerpoint/2010/main" val="32781169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8724900" y="365125"/>
            <a:ext cx="2628900" cy="5811838"/>
          </a:xfrm>
        </p:spPr>
        <p:txBody>
          <a:bodyPr vert="eaVert"/>
          <a:lstStyle/>
          <a:p>
            <a:r>
              <a:rPr lang="cs-CZ" smtClean="0"/>
              <a:t>Kliknutím lze upravit styl.</a:t>
            </a:r>
            <a:endParaRPr lang="cs-CZ"/>
          </a:p>
        </p:txBody>
      </p:sp>
      <p:sp>
        <p:nvSpPr>
          <p:cNvPr id="3" name="Zástupný symbol pro svislý text 2"/>
          <p:cNvSpPr>
            <a:spLocks noGrp="1"/>
          </p:cNvSpPr>
          <p:nvPr>
            <p:ph type="body" orient="vert" idx="1"/>
          </p:nvPr>
        </p:nvSpPr>
        <p:spPr>
          <a:xfrm>
            <a:off x="838200" y="365125"/>
            <a:ext cx="7734300" cy="5811838"/>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4DBE9D47-9592-48DC-B7EF-5D297A4E4840}" type="datetimeFigureOut">
              <a:rPr lang="cs-CZ" smtClean="0"/>
              <a:t>1. 7. 2021</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992CB571-343E-482B-A4CF-BE454CAA3C28}" type="slidenum">
              <a:rPr lang="cs-CZ" smtClean="0"/>
              <a:t>‹#›</a:t>
            </a:fld>
            <a:endParaRPr lang="cs-CZ"/>
          </a:p>
        </p:txBody>
      </p:sp>
    </p:spTree>
    <p:extLst>
      <p:ext uri="{BB962C8B-B14F-4D97-AF65-F5344CB8AC3E}">
        <p14:creationId xmlns:p14="http://schemas.microsoft.com/office/powerpoint/2010/main" val="3826850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smtClean="0"/>
              <a:t>Kliknutím lze upravit styl.</a:t>
            </a:r>
            <a:endParaRPr lang="cs-CZ"/>
          </a:p>
        </p:txBody>
      </p:sp>
      <p:sp>
        <p:nvSpPr>
          <p:cNvPr id="3" name="Zástupný symbol pro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BE9D47-9592-48DC-B7EF-5D297A4E4840}" type="datetimeFigureOut">
              <a:rPr lang="cs-CZ" smtClean="0"/>
              <a:t>1. 7. 2021</a:t>
            </a:fld>
            <a:endParaRPr lang="cs-CZ"/>
          </a:p>
        </p:txBody>
      </p:sp>
      <p:sp>
        <p:nvSpPr>
          <p:cNvPr id="5" name="Zástupný symbol pro zápatí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2CB571-343E-482B-A4CF-BE454CAA3C28}" type="slidenum">
              <a:rPr lang="cs-CZ" smtClean="0"/>
              <a:t>‹#›</a:t>
            </a:fld>
            <a:endParaRPr lang="cs-CZ"/>
          </a:p>
        </p:txBody>
      </p:sp>
    </p:spTree>
    <p:extLst>
      <p:ext uri="{BB962C8B-B14F-4D97-AF65-F5344CB8AC3E}">
        <p14:creationId xmlns:p14="http://schemas.microsoft.com/office/powerpoint/2010/main" val="29941208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3.jpe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comments" Target="../comments/comment1.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3.jpe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3.jpe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9.jpeg"/><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3.jpe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3.jpe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hyperlink" Target="https://forms.gle/YTebcuvLqzckCC2o7"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image" Target="../media/image1.jpe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1524000" y="1390385"/>
            <a:ext cx="9144000" cy="2387600"/>
          </a:xfrm>
        </p:spPr>
        <p:txBody>
          <a:bodyPr anchor="t"/>
          <a:lstStyle/>
          <a:p>
            <a:r>
              <a:rPr lang="en-US" dirty="0" smtClean="0"/>
              <a:t>Competences 4.0</a:t>
            </a:r>
            <a:endParaRPr lang="en-US" dirty="0"/>
          </a:p>
        </p:txBody>
      </p:sp>
      <p:sp>
        <p:nvSpPr>
          <p:cNvPr id="3" name="Podnadpis 2"/>
          <p:cNvSpPr>
            <a:spLocks noGrp="1"/>
          </p:cNvSpPr>
          <p:nvPr>
            <p:ph type="subTitle" idx="1"/>
          </p:nvPr>
        </p:nvSpPr>
        <p:spPr>
          <a:xfrm>
            <a:off x="1524000" y="2962465"/>
            <a:ext cx="9144000" cy="1655762"/>
          </a:xfrm>
        </p:spPr>
        <p:txBody>
          <a:bodyPr/>
          <a:lstStyle/>
          <a:p>
            <a:r>
              <a:rPr lang="en-US" dirty="0" smtClean="0"/>
              <a:t>New employers´ requirements for employees regarding Industry 4.0 </a:t>
            </a:r>
            <a:endParaRPr lang="en-US" dirty="0"/>
          </a:p>
        </p:txBody>
      </p:sp>
      <p:pic>
        <p:nvPicPr>
          <p:cNvPr id="4" name="Grafik 1" descr="H:\Abt4\Dez45\Themen\0_EUGes_Allgemeines\1 Logos\INTENT\Logo _INTENT.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1664" y="135964"/>
            <a:ext cx="1666875" cy="666750"/>
          </a:xfrm>
          <a:prstGeom prst="rect">
            <a:avLst/>
          </a:prstGeom>
          <a:noFill/>
          <a:ln>
            <a:noFill/>
          </a:ln>
        </p:spPr>
      </p:pic>
      <p:pic>
        <p:nvPicPr>
          <p:cNvPr id="5" name="Grafik 4"/>
          <p:cNvPicPr/>
          <p:nvPr/>
        </p:nvPicPr>
        <p:blipFill>
          <a:blip r:embed="rId3"/>
          <a:stretch>
            <a:fillRect/>
          </a:stretch>
        </p:blipFill>
        <p:spPr>
          <a:xfrm>
            <a:off x="4935870" y="135964"/>
            <a:ext cx="1761491" cy="566420"/>
          </a:xfrm>
          <a:prstGeom prst="rect">
            <a:avLst/>
          </a:prstGeom>
        </p:spPr>
      </p:pic>
      <p:pic>
        <p:nvPicPr>
          <p:cNvPr id="6" name="Obráze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30248" y="135965"/>
            <a:ext cx="1292679" cy="666750"/>
          </a:xfrm>
          <a:prstGeom prst="rect">
            <a:avLst/>
          </a:prstGeom>
        </p:spPr>
      </p:pic>
      <p:pic>
        <p:nvPicPr>
          <p:cNvPr id="7" name="Obrázek 6"/>
          <p:cNvPicPr>
            <a:picLocks noChangeAspect="1"/>
          </p:cNvPicPr>
          <p:nvPr/>
        </p:nvPicPr>
        <p:blipFill>
          <a:blip r:embed="rId5"/>
          <a:stretch>
            <a:fillRect/>
          </a:stretch>
        </p:blipFill>
        <p:spPr>
          <a:xfrm>
            <a:off x="4612113" y="4129877"/>
            <a:ext cx="2409003" cy="2341144"/>
          </a:xfrm>
          <a:prstGeom prst="rect">
            <a:avLst/>
          </a:prstGeom>
        </p:spPr>
      </p:pic>
    </p:spTree>
    <p:extLst>
      <p:ext uri="{BB962C8B-B14F-4D97-AF65-F5344CB8AC3E}">
        <p14:creationId xmlns:p14="http://schemas.microsoft.com/office/powerpoint/2010/main" val="35829887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1524000" y="1122363"/>
            <a:ext cx="9144000" cy="958107"/>
          </a:xfrm>
        </p:spPr>
        <p:txBody>
          <a:bodyPr anchor="t"/>
          <a:lstStyle/>
          <a:p>
            <a:r>
              <a:rPr lang="cs-CZ" dirty="0" smtClean="0"/>
              <a:t>INDUSTRY 4.0</a:t>
            </a:r>
            <a:endParaRPr lang="cs-CZ" dirty="0"/>
          </a:p>
        </p:txBody>
      </p:sp>
      <p:pic>
        <p:nvPicPr>
          <p:cNvPr id="4" name="Grafik 1" descr="H:\Abt4\Dez45\Themen\0_EUGes_Allgemeines\1 Logos\INTENT\Logo _INTENT.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1664" y="135964"/>
            <a:ext cx="1666875" cy="666750"/>
          </a:xfrm>
          <a:prstGeom prst="rect">
            <a:avLst/>
          </a:prstGeom>
          <a:noFill/>
          <a:ln>
            <a:noFill/>
          </a:ln>
        </p:spPr>
      </p:pic>
      <p:pic>
        <p:nvPicPr>
          <p:cNvPr id="5" name="Grafik 4"/>
          <p:cNvPicPr/>
          <p:nvPr/>
        </p:nvPicPr>
        <p:blipFill>
          <a:blip r:embed="rId3"/>
          <a:stretch>
            <a:fillRect/>
          </a:stretch>
        </p:blipFill>
        <p:spPr>
          <a:xfrm>
            <a:off x="4935870" y="135964"/>
            <a:ext cx="1761491" cy="566420"/>
          </a:xfrm>
          <a:prstGeom prst="rect">
            <a:avLst/>
          </a:prstGeom>
        </p:spPr>
      </p:pic>
      <p:pic>
        <p:nvPicPr>
          <p:cNvPr id="6" name="Obráze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30248" y="135965"/>
            <a:ext cx="1292679" cy="666750"/>
          </a:xfrm>
          <a:prstGeom prst="rect">
            <a:avLst/>
          </a:prstGeom>
        </p:spPr>
      </p:pic>
      <p:pic>
        <p:nvPicPr>
          <p:cNvPr id="1026" name="Picture 2" descr="Battery and the Fourth Industrial Revolutio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92365" y="2400118"/>
            <a:ext cx="7048500" cy="3200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5508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1524000" y="1122363"/>
            <a:ext cx="9144000" cy="1085378"/>
          </a:xfrm>
        </p:spPr>
        <p:txBody>
          <a:bodyPr anchor="t"/>
          <a:lstStyle/>
          <a:p>
            <a:r>
              <a:rPr lang="cs-CZ" dirty="0" smtClean="0"/>
              <a:t>INDUSTRY 4.0</a:t>
            </a:r>
            <a:endParaRPr lang="cs-CZ" dirty="0"/>
          </a:p>
        </p:txBody>
      </p:sp>
      <p:sp>
        <p:nvSpPr>
          <p:cNvPr id="3" name="Podnadpis 2"/>
          <p:cNvSpPr>
            <a:spLocks noGrp="1"/>
          </p:cNvSpPr>
          <p:nvPr>
            <p:ph type="subTitle" idx="1"/>
          </p:nvPr>
        </p:nvSpPr>
        <p:spPr>
          <a:xfrm>
            <a:off x="1408670" y="2465216"/>
            <a:ext cx="9144000" cy="3573119"/>
          </a:xfrm>
        </p:spPr>
        <p:txBody>
          <a:bodyPr>
            <a:normAutofit/>
          </a:bodyPr>
          <a:lstStyle/>
          <a:p>
            <a:pPr marL="342900" indent="-342900" algn="just">
              <a:buFont typeface="Arial" panose="020B0604020202020204" pitchFamily="34" charset="0"/>
              <a:buChar char="•"/>
            </a:pPr>
            <a:r>
              <a:rPr lang="en-US" dirty="0" smtClean="0"/>
              <a:t>automation of traditional manufacturing and industrial practices,</a:t>
            </a:r>
          </a:p>
          <a:p>
            <a:pPr marL="342900" indent="-342900" algn="just">
              <a:buFont typeface="Arial" panose="020B0604020202020204" pitchFamily="34" charset="0"/>
              <a:buChar char="•"/>
            </a:pPr>
            <a:r>
              <a:rPr lang="en-US" dirty="0" smtClean="0"/>
              <a:t>modern smart technology,</a:t>
            </a:r>
          </a:p>
          <a:p>
            <a:pPr marL="342900" indent="-342900" algn="just">
              <a:buFont typeface="Arial" panose="020B0604020202020204" pitchFamily="34" charset="0"/>
              <a:buChar char="•"/>
            </a:pPr>
            <a:r>
              <a:rPr lang="en-US" dirty="0" smtClean="0"/>
              <a:t>M2M communication,</a:t>
            </a:r>
          </a:p>
          <a:p>
            <a:pPr marL="342900" indent="-342900" algn="just">
              <a:buFont typeface="Arial" panose="020B0604020202020204" pitchFamily="34" charset="0"/>
              <a:buChar char="•"/>
            </a:pPr>
            <a:r>
              <a:rPr lang="en-US" dirty="0" err="1" smtClean="0"/>
              <a:t>IoT</a:t>
            </a:r>
            <a:r>
              <a:rPr lang="en-US" dirty="0" smtClean="0"/>
              <a:t>,</a:t>
            </a:r>
          </a:p>
          <a:p>
            <a:pPr marL="342900" indent="-342900" algn="just">
              <a:buFont typeface="Arial" panose="020B0604020202020204" pitchFamily="34" charset="0"/>
              <a:buChar char="•"/>
            </a:pPr>
            <a:r>
              <a:rPr lang="en-US" dirty="0" smtClean="0"/>
              <a:t>self monitoring,</a:t>
            </a:r>
          </a:p>
          <a:p>
            <a:pPr marL="342900" indent="-342900" algn="just">
              <a:buFont typeface="Arial" panose="020B0604020202020204" pitchFamily="34" charset="0"/>
              <a:buChar char="•"/>
            </a:pPr>
            <a:r>
              <a:rPr lang="en-US" dirty="0" smtClean="0"/>
              <a:t>diagnose issues,</a:t>
            </a:r>
          </a:p>
          <a:p>
            <a:pPr marL="342900" indent="-342900" algn="just">
              <a:buFont typeface="Arial" panose="020B0604020202020204" pitchFamily="34" charset="0"/>
              <a:buChar char="•"/>
            </a:pPr>
            <a:r>
              <a:rPr lang="en-US" dirty="0" smtClean="0"/>
              <a:t>without human intervention</a:t>
            </a:r>
          </a:p>
          <a:p>
            <a:pPr algn="r"/>
            <a:r>
              <a:rPr lang="en-US" sz="1200" dirty="0" smtClean="0"/>
              <a:t>(source: Wikipedia)</a:t>
            </a:r>
          </a:p>
          <a:p>
            <a:pPr marL="342900" indent="-342900" algn="just">
              <a:buFont typeface="Arial" panose="020B0604020202020204" pitchFamily="34" charset="0"/>
              <a:buChar char="•"/>
            </a:pPr>
            <a:endParaRPr lang="en-US" dirty="0" smtClean="0"/>
          </a:p>
          <a:p>
            <a:pPr marL="342900" indent="-342900" algn="just">
              <a:buFont typeface="Arial" panose="020B0604020202020204" pitchFamily="34" charset="0"/>
              <a:buChar char="•"/>
            </a:pPr>
            <a:endParaRPr lang="en-US" dirty="0" smtClean="0"/>
          </a:p>
          <a:p>
            <a:pPr marL="342900" indent="-342900" algn="just">
              <a:buFont typeface="Arial" panose="020B0604020202020204" pitchFamily="34" charset="0"/>
              <a:buChar char="•"/>
            </a:pPr>
            <a:endParaRPr lang="en-US" dirty="0"/>
          </a:p>
        </p:txBody>
      </p:sp>
      <p:pic>
        <p:nvPicPr>
          <p:cNvPr id="4" name="Grafik 1" descr="H:\Abt4\Dez45\Themen\0_EUGes_Allgemeines\1 Logos\INTENT\Logo _INTENT.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1664" y="135964"/>
            <a:ext cx="1666875" cy="666750"/>
          </a:xfrm>
          <a:prstGeom prst="rect">
            <a:avLst/>
          </a:prstGeom>
          <a:noFill/>
          <a:ln>
            <a:noFill/>
          </a:ln>
        </p:spPr>
      </p:pic>
      <p:pic>
        <p:nvPicPr>
          <p:cNvPr id="5" name="Grafik 4"/>
          <p:cNvPicPr/>
          <p:nvPr/>
        </p:nvPicPr>
        <p:blipFill>
          <a:blip r:embed="rId4"/>
          <a:stretch>
            <a:fillRect/>
          </a:stretch>
        </p:blipFill>
        <p:spPr>
          <a:xfrm>
            <a:off x="4935870" y="135964"/>
            <a:ext cx="1761491" cy="566420"/>
          </a:xfrm>
          <a:prstGeom prst="rect">
            <a:avLst/>
          </a:prstGeom>
        </p:spPr>
      </p:pic>
      <p:pic>
        <p:nvPicPr>
          <p:cNvPr id="6" name="Obráze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30248" y="135965"/>
            <a:ext cx="1292679" cy="666750"/>
          </a:xfrm>
          <a:prstGeom prst="rect">
            <a:avLst/>
          </a:prstGeom>
        </p:spPr>
      </p:pic>
    </p:spTree>
    <p:extLst>
      <p:ext uri="{BB962C8B-B14F-4D97-AF65-F5344CB8AC3E}">
        <p14:creationId xmlns:p14="http://schemas.microsoft.com/office/powerpoint/2010/main" val="38325074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1524000" y="1122363"/>
            <a:ext cx="9144000" cy="1077140"/>
          </a:xfrm>
        </p:spPr>
        <p:txBody>
          <a:bodyPr anchor="t"/>
          <a:lstStyle/>
          <a:p>
            <a:r>
              <a:rPr lang="cs-CZ" dirty="0" smtClean="0"/>
              <a:t>I4.0  COMPONENTS</a:t>
            </a:r>
            <a:endParaRPr lang="cs-CZ" dirty="0"/>
          </a:p>
        </p:txBody>
      </p:sp>
      <p:sp>
        <p:nvSpPr>
          <p:cNvPr id="3" name="Podnadpis 2"/>
          <p:cNvSpPr>
            <a:spLocks noGrp="1"/>
          </p:cNvSpPr>
          <p:nvPr>
            <p:ph type="subTitle" idx="1"/>
          </p:nvPr>
        </p:nvSpPr>
        <p:spPr>
          <a:xfrm>
            <a:off x="1746420" y="2100646"/>
            <a:ext cx="9547655" cy="3904735"/>
          </a:xfrm>
        </p:spPr>
        <p:txBody>
          <a:bodyPr>
            <a:noAutofit/>
          </a:bodyPr>
          <a:lstStyle/>
          <a:p>
            <a:pPr marL="342900" indent="-342900" algn="just">
              <a:buFont typeface="Arial" panose="020B0604020202020204" pitchFamily="34" charset="0"/>
              <a:buChar char="•"/>
            </a:pPr>
            <a:r>
              <a:rPr lang="en-US" sz="1600" dirty="0" smtClean="0"/>
              <a:t>Mobile devices</a:t>
            </a:r>
          </a:p>
          <a:p>
            <a:pPr marL="342900" indent="-342900" algn="just">
              <a:buFont typeface="Arial" panose="020B0604020202020204" pitchFamily="34" charset="0"/>
              <a:buChar char="•"/>
            </a:pPr>
            <a:r>
              <a:rPr lang="en-US" sz="1600" dirty="0" smtClean="0"/>
              <a:t>Cloud computing</a:t>
            </a:r>
          </a:p>
          <a:p>
            <a:pPr marL="342900" indent="-342900" algn="just">
              <a:buFont typeface="Arial" panose="020B0604020202020204" pitchFamily="34" charset="0"/>
              <a:buChar char="•"/>
            </a:pPr>
            <a:r>
              <a:rPr lang="en-US" sz="1600" dirty="0" smtClean="0"/>
              <a:t>Internet of things (</a:t>
            </a:r>
            <a:r>
              <a:rPr lang="en-US" sz="1600" dirty="0" err="1" smtClean="0"/>
              <a:t>IoT</a:t>
            </a:r>
            <a:r>
              <a:rPr lang="en-US" sz="1600" dirty="0" smtClean="0"/>
              <a:t>) platforms</a:t>
            </a:r>
          </a:p>
          <a:p>
            <a:pPr marL="342900" indent="-342900" algn="just">
              <a:buFont typeface="Arial" panose="020B0604020202020204" pitchFamily="34" charset="0"/>
              <a:buChar char="•"/>
            </a:pPr>
            <a:r>
              <a:rPr lang="en-US" sz="1600" dirty="0" smtClean="0"/>
              <a:t>Location detection technologies (electronic identification) - Smart sensors</a:t>
            </a:r>
          </a:p>
          <a:p>
            <a:pPr marL="342900" indent="-342900" algn="just">
              <a:buFont typeface="Arial" panose="020B0604020202020204" pitchFamily="34" charset="0"/>
              <a:buChar char="•"/>
            </a:pPr>
            <a:r>
              <a:rPr lang="en-US" sz="1600" dirty="0" smtClean="0"/>
              <a:t>Advanced human-machine interfaces</a:t>
            </a:r>
          </a:p>
          <a:p>
            <a:pPr marL="342900" indent="-342900" algn="just">
              <a:buFont typeface="Arial" panose="020B0604020202020204" pitchFamily="34" charset="0"/>
              <a:buChar char="•"/>
            </a:pPr>
            <a:r>
              <a:rPr lang="en-US" sz="1600" dirty="0" smtClean="0"/>
              <a:t>Big analytics and advanced processes - Big Data</a:t>
            </a:r>
          </a:p>
          <a:p>
            <a:pPr marL="342900" indent="-342900" algn="just">
              <a:buFont typeface="Arial" panose="020B0604020202020204" pitchFamily="34" charset="0"/>
              <a:buChar char="•"/>
            </a:pPr>
            <a:r>
              <a:rPr lang="en-US" sz="1600" dirty="0" smtClean="0"/>
              <a:t>Multilevel customer interaction and customer profiling</a:t>
            </a:r>
          </a:p>
          <a:p>
            <a:pPr marL="342900" indent="-342900" algn="just">
              <a:buFont typeface="Arial" panose="020B0604020202020204" pitchFamily="34" charset="0"/>
              <a:buChar char="•"/>
            </a:pPr>
            <a:r>
              <a:rPr lang="en-US" sz="1600" dirty="0" smtClean="0"/>
              <a:t>Horizontal and Vertical System Integration</a:t>
            </a:r>
          </a:p>
          <a:p>
            <a:pPr marL="342900" indent="-342900" algn="just">
              <a:buFont typeface="Arial" panose="020B0604020202020204" pitchFamily="34" charset="0"/>
              <a:buChar char="•"/>
            </a:pPr>
            <a:r>
              <a:rPr lang="en-US" sz="1600" dirty="0" smtClean="0"/>
              <a:t>Augmented reality/virtual reality</a:t>
            </a:r>
          </a:p>
          <a:p>
            <a:pPr marL="342900" indent="-342900" algn="just">
              <a:buFont typeface="Arial" panose="020B0604020202020204" pitchFamily="34" charset="0"/>
              <a:buChar char="•"/>
            </a:pPr>
            <a:r>
              <a:rPr lang="en-US" sz="1600" dirty="0" smtClean="0"/>
              <a:t>On-demand availability of computer system resources</a:t>
            </a:r>
          </a:p>
          <a:p>
            <a:pPr marL="342900" indent="-342900" algn="just">
              <a:buFont typeface="Arial" panose="020B0604020202020204" pitchFamily="34" charset="0"/>
              <a:buChar char="•"/>
            </a:pPr>
            <a:r>
              <a:rPr lang="en-US" sz="1600" dirty="0" smtClean="0"/>
              <a:t>Simulation</a:t>
            </a:r>
          </a:p>
          <a:p>
            <a:pPr marL="342900" indent="-342900" algn="just">
              <a:buFont typeface="Arial" panose="020B0604020202020204" pitchFamily="34" charset="0"/>
              <a:buChar char="•"/>
            </a:pPr>
            <a:r>
              <a:rPr lang="en-US" sz="1600" dirty="0" smtClean="0"/>
              <a:t>Cyber Security</a:t>
            </a:r>
          </a:p>
          <a:p>
            <a:pPr marL="342900" indent="-342900" algn="just">
              <a:buFont typeface="Arial" panose="020B0604020202020204" pitchFamily="34" charset="0"/>
              <a:buChar char="•"/>
            </a:pPr>
            <a:endParaRPr lang="en-US" sz="1600" dirty="0" smtClean="0"/>
          </a:p>
          <a:p>
            <a:pPr marL="342900" indent="-342900" algn="just">
              <a:buFont typeface="Arial" panose="020B0604020202020204" pitchFamily="34" charset="0"/>
              <a:buChar char="•"/>
            </a:pPr>
            <a:endParaRPr lang="en-US" sz="1600" dirty="0"/>
          </a:p>
        </p:txBody>
      </p:sp>
      <p:pic>
        <p:nvPicPr>
          <p:cNvPr id="4" name="Grafik 1" descr="H:\Abt4\Dez45\Themen\0_EUGes_Allgemeines\1 Logos\INTENT\Logo _INTENT.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1664" y="135964"/>
            <a:ext cx="1666875" cy="666750"/>
          </a:xfrm>
          <a:prstGeom prst="rect">
            <a:avLst/>
          </a:prstGeom>
          <a:noFill/>
          <a:ln>
            <a:noFill/>
          </a:ln>
        </p:spPr>
      </p:pic>
      <p:pic>
        <p:nvPicPr>
          <p:cNvPr id="5" name="Grafik 4"/>
          <p:cNvPicPr/>
          <p:nvPr/>
        </p:nvPicPr>
        <p:blipFill>
          <a:blip r:embed="rId3"/>
          <a:stretch>
            <a:fillRect/>
          </a:stretch>
        </p:blipFill>
        <p:spPr>
          <a:xfrm>
            <a:off x="4935870" y="135964"/>
            <a:ext cx="1761491" cy="566420"/>
          </a:xfrm>
          <a:prstGeom prst="rect">
            <a:avLst/>
          </a:prstGeom>
        </p:spPr>
      </p:pic>
      <p:pic>
        <p:nvPicPr>
          <p:cNvPr id="6" name="Obráze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30248" y="135965"/>
            <a:ext cx="1292679" cy="666750"/>
          </a:xfrm>
          <a:prstGeom prst="rect">
            <a:avLst/>
          </a:prstGeom>
        </p:spPr>
      </p:pic>
    </p:spTree>
    <p:extLst>
      <p:ext uri="{BB962C8B-B14F-4D97-AF65-F5344CB8AC3E}">
        <p14:creationId xmlns:p14="http://schemas.microsoft.com/office/powerpoint/2010/main" val="19792884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1" descr="H:\Abt4\Dez45\Themen\0_EUGes_Allgemeines\1 Logos\INTENT\Logo _INTENT.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1664" y="135964"/>
            <a:ext cx="1666875" cy="666750"/>
          </a:xfrm>
          <a:prstGeom prst="rect">
            <a:avLst/>
          </a:prstGeom>
          <a:noFill/>
          <a:ln>
            <a:noFill/>
          </a:ln>
        </p:spPr>
      </p:pic>
      <p:pic>
        <p:nvPicPr>
          <p:cNvPr id="5" name="Grafik 4"/>
          <p:cNvPicPr/>
          <p:nvPr/>
        </p:nvPicPr>
        <p:blipFill>
          <a:blip r:embed="rId4"/>
          <a:stretch>
            <a:fillRect/>
          </a:stretch>
        </p:blipFill>
        <p:spPr>
          <a:xfrm>
            <a:off x="4935870" y="135964"/>
            <a:ext cx="1761491" cy="566420"/>
          </a:xfrm>
          <a:prstGeom prst="rect">
            <a:avLst/>
          </a:prstGeom>
        </p:spPr>
      </p:pic>
      <p:pic>
        <p:nvPicPr>
          <p:cNvPr id="6" name="Obráze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30248" y="135965"/>
            <a:ext cx="1292679" cy="666750"/>
          </a:xfrm>
          <a:prstGeom prst="rect">
            <a:avLst/>
          </a:prstGeom>
        </p:spPr>
      </p:pic>
      <p:pic>
        <p:nvPicPr>
          <p:cNvPr id="2052" name="Picture 4" descr="What is Industry 4.0? Here&amp;#39;s Everything You Need to Know"/>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84734" y="1417740"/>
            <a:ext cx="6063761" cy="4328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11106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1524000" y="1122363"/>
            <a:ext cx="9144000" cy="1101853"/>
          </a:xfrm>
        </p:spPr>
        <p:txBody>
          <a:bodyPr anchor="t"/>
          <a:lstStyle/>
          <a:p>
            <a:r>
              <a:rPr lang="en-US" dirty="0" smtClean="0"/>
              <a:t>I 4.0 and Labor market</a:t>
            </a:r>
            <a:endParaRPr lang="en-US" dirty="0"/>
          </a:p>
        </p:txBody>
      </p:sp>
      <p:pic>
        <p:nvPicPr>
          <p:cNvPr id="4" name="Grafik 1" descr="H:\Abt4\Dez45\Themen\0_EUGes_Allgemeines\1 Logos\INTENT\Logo _INTENT.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1664" y="135964"/>
            <a:ext cx="1666875" cy="666750"/>
          </a:xfrm>
          <a:prstGeom prst="rect">
            <a:avLst/>
          </a:prstGeom>
          <a:noFill/>
          <a:ln>
            <a:noFill/>
          </a:ln>
        </p:spPr>
      </p:pic>
      <p:pic>
        <p:nvPicPr>
          <p:cNvPr id="5" name="Grafik 4"/>
          <p:cNvPicPr/>
          <p:nvPr/>
        </p:nvPicPr>
        <p:blipFill>
          <a:blip r:embed="rId4"/>
          <a:stretch>
            <a:fillRect/>
          </a:stretch>
        </p:blipFill>
        <p:spPr>
          <a:xfrm>
            <a:off x="4935870" y="135964"/>
            <a:ext cx="1761491" cy="566420"/>
          </a:xfrm>
          <a:prstGeom prst="rect">
            <a:avLst/>
          </a:prstGeom>
        </p:spPr>
      </p:pic>
      <p:pic>
        <p:nvPicPr>
          <p:cNvPr id="6" name="Obráze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30248" y="135965"/>
            <a:ext cx="1292679" cy="666750"/>
          </a:xfrm>
          <a:prstGeom prst="rect">
            <a:avLst/>
          </a:prstGeom>
        </p:spPr>
      </p:pic>
      <p:pic>
        <p:nvPicPr>
          <p:cNvPr id="7" name="image1.png" descr="https://lh3.googleusercontent.com/KwiuZC4k1-Ioj0ap_Am-Gnjpmy_zXVuV5hIpLabOGznh_o5yQZDUPQnPIPVrV25LHTsQzHN-hIkwImfLED2CKyeel_dr82lI0XnQ48ntGJXyFPrD__D9N8WALRMlcLl8ZLptfceU"/>
          <p:cNvPicPr/>
          <p:nvPr/>
        </p:nvPicPr>
        <p:blipFill>
          <a:blip r:embed="rId6"/>
          <a:srcRect/>
          <a:stretch>
            <a:fillRect/>
          </a:stretch>
        </p:blipFill>
        <p:spPr>
          <a:xfrm>
            <a:off x="3452812" y="2294238"/>
            <a:ext cx="5286375" cy="2971800"/>
          </a:xfrm>
          <a:prstGeom prst="rect">
            <a:avLst/>
          </a:prstGeom>
          <a:ln/>
        </p:spPr>
      </p:pic>
    </p:spTree>
    <p:extLst>
      <p:ext uri="{BB962C8B-B14F-4D97-AF65-F5344CB8AC3E}">
        <p14:creationId xmlns:p14="http://schemas.microsoft.com/office/powerpoint/2010/main" val="12830095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1" descr="H:\Abt4\Dez45\Themen\0_EUGes_Allgemeines\1 Logos\INTENT\Logo _INTENT.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1664" y="135964"/>
            <a:ext cx="1666875" cy="666750"/>
          </a:xfrm>
          <a:prstGeom prst="rect">
            <a:avLst/>
          </a:prstGeom>
          <a:noFill/>
          <a:ln>
            <a:noFill/>
          </a:ln>
        </p:spPr>
      </p:pic>
      <p:pic>
        <p:nvPicPr>
          <p:cNvPr id="5" name="Grafik 4"/>
          <p:cNvPicPr/>
          <p:nvPr/>
        </p:nvPicPr>
        <p:blipFill>
          <a:blip r:embed="rId4"/>
          <a:stretch>
            <a:fillRect/>
          </a:stretch>
        </p:blipFill>
        <p:spPr>
          <a:xfrm>
            <a:off x="4935870" y="135964"/>
            <a:ext cx="1761491" cy="566420"/>
          </a:xfrm>
          <a:prstGeom prst="rect">
            <a:avLst/>
          </a:prstGeom>
        </p:spPr>
      </p:pic>
      <p:pic>
        <p:nvPicPr>
          <p:cNvPr id="6" name="Obráze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30248" y="135965"/>
            <a:ext cx="1292679" cy="666750"/>
          </a:xfrm>
          <a:prstGeom prst="rect">
            <a:avLst/>
          </a:prstGeom>
        </p:spPr>
      </p:pic>
      <p:pic>
        <p:nvPicPr>
          <p:cNvPr id="7" name="image3.png" descr="https://lh6.googleusercontent.com/OcWYvn05fICiLc3VDSfcvJroKlmVnmCvE2fR7BJdK5ceJbyEoogzQygikRKeRG-3J1vNtI_RsYdkabpREp8Z6zfK1OB9GBjiFBzkgKrDMKKq-Cf329UmMurAJ_8All89M1urOo6G"/>
          <p:cNvPicPr/>
          <p:nvPr/>
        </p:nvPicPr>
        <p:blipFill>
          <a:blip r:embed="rId6"/>
          <a:srcRect/>
          <a:stretch>
            <a:fillRect/>
          </a:stretch>
        </p:blipFill>
        <p:spPr>
          <a:xfrm>
            <a:off x="2882539" y="1898469"/>
            <a:ext cx="6022582" cy="3591197"/>
          </a:xfrm>
          <a:prstGeom prst="rect">
            <a:avLst/>
          </a:prstGeom>
          <a:ln/>
        </p:spPr>
      </p:pic>
      <p:sp>
        <p:nvSpPr>
          <p:cNvPr id="8" name="TextovéPole 7"/>
          <p:cNvSpPr txBox="1"/>
          <p:nvPr/>
        </p:nvSpPr>
        <p:spPr>
          <a:xfrm>
            <a:off x="2424626" y="1288869"/>
            <a:ext cx="6783977" cy="369332"/>
          </a:xfrm>
          <a:prstGeom prst="rect">
            <a:avLst/>
          </a:prstGeom>
          <a:noFill/>
        </p:spPr>
        <p:txBody>
          <a:bodyPr wrap="square" rtlCol="0">
            <a:spAutoFit/>
          </a:bodyPr>
          <a:lstStyle/>
          <a:p>
            <a:pPr algn="ctr"/>
            <a:r>
              <a:rPr lang="en-US" dirty="0" smtClean="0"/>
              <a:t>Potential job automation rates by industry across waves </a:t>
            </a:r>
            <a:endParaRPr lang="cs-CZ" dirty="0"/>
          </a:p>
        </p:txBody>
      </p:sp>
    </p:spTree>
    <p:extLst>
      <p:ext uri="{BB962C8B-B14F-4D97-AF65-F5344CB8AC3E}">
        <p14:creationId xmlns:p14="http://schemas.microsoft.com/office/powerpoint/2010/main" val="40446588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přemýšlení - Code of Lif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89177" y="3132232"/>
            <a:ext cx="3333750" cy="2381250"/>
          </a:xfrm>
          <a:prstGeom prst="rect">
            <a:avLst/>
          </a:prstGeom>
          <a:noFill/>
          <a:extLst>
            <a:ext uri="{909E8E84-426E-40DD-AFC4-6F175D3DCCD1}">
              <a14:hiddenFill xmlns:a14="http://schemas.microsoft.com/office/drawing/2010/main">
                <a:solidFill>
                  <a:srgbClr val="FFFFFF"/>
                </a:solidFill>
              </a14:hiddenFill>
            </a:ext>
          </a:extLst>
        </p:spPr>
      </p:pic>
      <p:sp>
        <p:nvSpPr>
          <p:cNvPr id="2" name="Nadpis 1"/>
          <p:cNvSpPr>
            <a:spLocks noGrp="1"/>
          </p:cNvSpPr>
          <p:nvPr>
            <p:ph type="ctrTitle"/>
          </p:nvPr>
        </p:nvSpPr>
        <p:spPr/>
        <p:txBody>
          <a:bodyPr/>
          <a:lstStyle/>
          <a:p>
            <a:r>
              <a:rPr lang="en-US" dirty="0" smtClean="0"/>
              <a:t>New competences, new skills and new thinking</a:t>
            </a:r>
            <a:endParaRPr lang="en-US" dirty="0"/>
          </a:p>
        </p:txBody>
      </p:sp>
      <p:sp>
        <p:nvSpPr>
          <p:cNvPr id="3" name="Podnadpis 2"/>
          <p:cNvSpPr>
            <a:spLocks noGrp="1"/>
          </p:cNvSpPr>
          <p:nvPr>
            <p:ph type="subTitle" idx="1"/>
          </p:nvPr>
        </p:nvSpPr>
        <p:spPr>
          <a:xfrm>
            <a:off x="1524000" y="3690541"/>
            <a:ext cx="6975566" cy="1647818"/>
          </a:xfrm>
        </p:spPr>
        <p:txBody>
          <a:bodyPr>
            <a:normAutofit/>
          </a:bodyPr>
          <a:lstStyle/>
          <a:p>
            <a:pPr marL="342900" indent="-342900" algn="just">
              <a:buFont typeface="Arial" panose="020B0604020202020204" pitchFamily="34" charset="0"/>
              <a:buChar char="•"/>
            </a:pPr>
            <a:r>
              <a:rPr lang="en-US" dirty="0" smtClean="0"/>
              <a:t>to avoid the risk of this replacement, </a:t>
            </a:r>
            <a:r>
              <a:rPr lang="cs-CZ" dirty="0" smtClean="0"/>
              <a:t>i</a:t>
            </a:r>
            <a:r>
              <a:rPr lang="en-US" dirty="0" smtClean="0"/>
              <a:t>t is necessary </a:t>
            </a:r>
            <a:r>
              <a:rPr lang="cs-CZ" dirty="0" smtClean="0"/>
              <a:t>to </a:t>
            </a:r>
            <a:r>
              <a:rPr lang="en-US" dirty="0" smtClean="0"/>
              <a:t>change competencies, skills  of employees, to change education at basic, high and vocational</a:t>
            </a:r>
            <a:r>
              <a:rPr lang="cs-CZ" dirty="0" smtClean="0"/>
              <a:t> </a:t>
            </a:r>
            <a:r>
              <a:rPr lang="en-US" dirty="0" smtClean="0"/>
              <a:t>school</a:t>
            </a:r>
            <a:r>
              <a:rPr lang="cs-CZ" dirty="0" smtClean="0"/>
              <a:t>s.</a:t>
            </a:r>
            <a:endParaRPr lang="en-US" dirty="0"/>
          </a:p>
        </p:txBody>
      </p:sp>
      <p:pic>
        <p:nvPicPr>
          <p:cNvPr id="4" name="Grafik 1" descr="H:\Abt4\Dez45\Themen\0_EUGes_Allgemeines\1 Logos\INTENT\Logo _INTENT.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1664" y="135964"/>
            <a:ext cx="1666875" cy="666750"/>
          </a:xfrm>
          <a:prstGeom prst="rect">
            <a:avLst/>
          </a:prstGeom>
          <a:noFill/>
          <a:ln>
            <a:noFill/>
          </a:ln>
        </p:spPr>
      </p:pic>
      <p:pic>
        <p:nvPicPr>
          <p:cNvPr id="5" name="Grafik 4"/>
          <p:cNvPicPr/>
          <p:nvPr/>
        </p:nvPicPr>
        <p:blipFill>
          <a:blip r:embed="rId4"/>
          <a:stretch>
            <a:fillRect/>
          </a:stretch>
        </p:blipFill>
        <p:spPr>
          <a:xfrm>
            <a:off x="4935870" y="135964"/>
            <a:ext cx="1761491" cy="566420"/>
          </a:xfrm>
          <a:prstGeom prst="rect">
            <a:avLst/>
          </a:prstGeom>
        </p:spPr>
      </p:pic>
      <p:pic>
        <p:nvPicPr>
          <p:cNvPr id="6" name="Obráze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30248" y="135965"/>
            <a:ext cx="1292679" cy="666750"/>
          </a:xfrm>
          <a:prstGeom prst="rect">
            <a:avLst/>
          </a:prstGeom>
        </p:spPr>
      </p:pic>
    </p:spTree>
    <p:extLst>
      <p:ext uri="{BB962C8B-B14F-4D97-AF65-F5344CB8AC3E}">
        <p14:creationId xmlns:p14="http://schemas.microsoft.com/office/powerpoint/2010/main" val="30535877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1524000" y="1122363"/>
            <a:ext cx="9144000" cy="1411831"/>
          </a:xfrm>
        </p:spPr>
        <p:txBody>
          <a:bodyPr anchor="t">
            <a:normAutofit/>
          </a:bodyPr>
          <a:lstStyle/>
          <a:p>
            <a:r>
              <a:rPr lang="en-US" sz="4800" dirty="0" smtClean="0"/>
              <a:t>Three scenarios for development of qualification requirements</a:t>
            </a:r>
            <a:endParaRPr lang="en-US" sz="4800" dirty="0"/>
          </a:p>
        </p:txBody>
      </p:sp>
      <p:sp>
        <p:nvSpPr>
          <p:cNvPr id="3" name="Podnadpis 2"/>
          <p:cNvSpPr>
            <a:spLocks noGrp="1"/>
          </p:cNvSpPr>
          <p:nvPr>
            <p:ph type="subTitle" idx="1"/>
          </p:nvPr>
        </p:nvSpPr>
        <p:spPr>
          <a:xfrm>
            <a:off x="1524000" y="3577325"/>
            <a:ext cx="9144000" cy="1655762"/>
          </a:xfrm>
        </p:spPr>
        <p:txBody>
          <a:bodyPr/>
          <a:lstStyle/>
          <a:p>
            <a:pPr marL="342900" indent="-342900" algn="just">
              <a:buFont typeface="Arial" panose="020B0604020202020204" pitchFamily="34" charset="0"/>
              <a:buChar char="•"/>
            </a:pPr>
            <a:r>
              <a:rPr lang="en-US" dirty="0" smtClean="0"/>
              <a:t>Growing Gap</a:t>
            </a:r>
          </a:p>
          <a:p>
            <a:pPr marL="342900" indent="-342900" algn="just">
              <a:buFont typeface="Arial" panose="020B0604020202020204" pitchFamily="34" charset="0"/>
              <a:buChar char="•"/>
            </a:pPr>
            <a:r>
              <a:rPr lang="en-US" dirty="0" smtClean="0"/>
              <a:t>General Upgrade</a:t>
            </a:r>
          </a:p>
          <a:p>
            <a:pPr marL="342900" indent="-342900" algn="just">
              <a:buFont typeface="Arial" panose="020B0604020202020204" pitchFamily="34" charset="0"/>
              <a:buChar char="•"/>
            </a:pPr>
            <a:r>
              <a:rPr lang="en-US" dirty="0" smtClean="0"/>
              <a:t>Central Link</a:t>
            </a:r>
            <a:endParaRPr lang="en-US" dirty="0"/>
          </a:p>
        </p:txBody>
      </p:sp>
      <p:pic>
        <p:nvPicPr>
          <p:cNvPr id="4" name="Grafik 1" descr="H:\Abt4\Dez45\Themen\0_EUGes_Allgemeines\1 Logos\INTENT\Logo _INTENT.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1664" y="135964"/>
            <a:ext cx="1666875" cy="666750"/>
          </a:xfrm>
          <a:prstGeom prst="rect">
            <a:avLst/>
          </a:prstGeom>
          <a:noFill/>
          <a:ln>
            <a:noFill/>
          </a:ln>
        </p:spPr>
      </p:pic>
      <p:pic>
        <p:nvPicPr>
          <p:cNvPr id="5" name="Grafik 4"/>
          <p:cNvPicPr/>
          <p:nvPr/>
        </p:nvPicPr>
        <p:blipFill>
          <a:blip r:embed="rId4"/>
          <a:stretch>
            <a:fillRect/>
          </a:stretch>
        </p:blipFill>
        <p:spPr>
          <a:xfrm>
            <a:off x="4935870" y="135964"/>
            <a:ext cx="1761491" cy="566420"/>
          </a:xfrm>
          <a:prstGeom prst="rect">
            <a:avLst/>
          </a:prstGeom>
        </p:spPr>
      </p:pic>
      <p:pic>
        <p:nvPicPr>
          <p:cNvPr id="6" name="Obráze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30248" y="135965"/>
            <a:ext cx="1292679" cy="666750"/>
          </a:xfrm>
          <a:prstGeom prst="rect">
            <a:avLst/>
          </a:prstGeom>
        </p:spPr>
      </p:pic>
      <p:pic>
        <p:nvPicPr>
          <p:cNvPr id="7" name="Obrázek 6"/>
          <p:cNvPicPr>
            <a:picLocks noChangeAspect="1"/>
          </p:cNvPicPr>
          <p:nvPr/>
        </p:nvPicPr>
        <p:blipFill>
          <a:blip r:embed="rId6"/>
          <a:stretch>
            <a:fillRect/>
          </a:stretch>
        </p:blipFill>
        <p:spPr>
          <a:xfrm>
            <a:off x="7242614" y="2954173"/>
            <a:ext cx="3425386" cy="2283591"/>
          </a:xfrm>
          <a:prstGeom prst="rect">
            <a:avLst/>
          </a:prstGeom>
        </p:spPr>
      </p:pic>
    </p:spTree>
    <p:extLst>
      <p:ext uri="{BB962C8B-B14F-4D97-AF65-F5344CB8AC3E}">
        <p14:creationId xmlns:p14="http://schemas.microsoft.com/office/powerpoint/2010/main" val="25427582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1524000" y="1122363"/>
            <a:ext cx="9144000" cy="1359580"/>
          </a:xfrm>
        </p:spPr>
        <p:txBody>
          <a:bodyPr anchor="t">
            <a:normAutofit/>
          </a:bodyPr>
          <a:lstStyle/>
          <a:p>
            <a:r>
              <a:rPr lang="en-US" sz="4400" dirty="0" smtClean="0"/>
              <a:t>Prediction of labor market development in Industry 4.0</a:t>
            </a:r>
            <a:endParaRPr lang="en-US" sz="4400" dirty="0"/>
          </a:p>
        </p:txBody>
      </p:sp>
      <p:sp>
        <p:nvSpPr>
          <p:cNvPr id="3" name="Podnadpis 2"/>
          <p:cNvSpPr>
            <a:spLocks noGrp="1"/>
          </p:cNvSpPr>
          <p:nvPr>
            <p:ph type="subTitle" idx="1"/>
          </p:nvPr>
        </p:nvSpPr>
        <p:spPr>
          <a:xfrm>
            <a:off x="1524000" y="3577325"/>
            <a:ext cx="9144000" cy="1655762"/>
          </a:xfrm>
        </p:spPr>
        <p:txBody>
          <a:bodyPr>
            <a:normAutofit lnSpcReduction="10000"/>
          </a:bodyPr>
          <a:lstStyle/>
          <a:p>
            <a:pPr marL="342900" indent="-342900" algn="just">
              <a:buFont typeface="Arial" panose="020B0604020202020204" pitchFamily="34" charset="0"/>
              <a:buChar char="•"/>
            </a:pPr>
            <a:r>
              <a:rPr lang="en-US" dirty="0" smtClean="0"/>
              <a:t>elimination of routine activities,</a:t>
            </a:r>
          </a:p>
          <a:p>
            <a:pPr marL="342900" indent="-342900" algn="just">
              <a:buFont typeface="Arial" panose="020B0604020202020204" pitchFamily="34" charset="0"/>
              <a:buChar char="•"/>
            </a:pPr>
            <a:r>
              <a:rPr lang="en-US" dirty="0" smtClean="0"/>
              <a:t>change of Job duties,</a:t>
            </a:r>
          </a:p>
          <a:p>
            <a:pPr marL="342900" indent="-342900" algn="just">
              <a:buFont typeface="Arial" panose="020B0604020202020204" pitchFamily="34" charset="0"/>
              <a:buChar char="•"/>
            </a:pPr>
            <a:r>
              <a:rPr lang="en-US" dirty="0" smtClean="0"/>
              <a:t>better knowledge of IT and company SW,</a:t>
            </a:r>
          </a:p>
          <a:p>
            <a:pPr marL="342900" indent="-342900" algn="just">
              <a:buFont typeface="Arial" panose="020B0604020202020204" pitchFamily="34" charset="0"/>
              <a:buChar char="•"/>
            </a:pPr>
            <a:r>
              <a:rPr lang="en-US" dirty="0" smtClean="0"/>
              <a:t>soft skills.</a:t>
            </a:r>
          </a:p>
          <a:p>
            <a:pPr algn="just"/>
            <a:endParaRPr lang="en-US" dirty="0" smtClean="0"/>
          </a:p>
          <a:p>
            <a:pPr marL="342900" indent="-342900" algn="just">
              <a:buFont typeface="Arial" panose="020B0604020202020204" pitchFamily="34" charset="0"/>
              <a:buChar char="•"/>
            </a:pPr>
            <a:endParaRPr lang="en-US" dirty="0"/>
          </a:p>
        </p:txBody>
      </p:sp>
      <p:pic>
        <p:nvPicPr>
          <p:cNvPr id="4" name="Grafik 1" descr="H:\Abt4\Dez45\Themen\0_EUGes_Allgemeines\1 Logos\INTENT\Logo _INTENT.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1664" y="135964"/>
            <a:ext cx="1666875" cy="666750"/>
          </a:xfrm>
          <a:prstGeom prst="rect">
            <a:avLst/>
          </a:prstGeom>
          <a:noFill/>
          <a:ln>
            <a:noFill/>
          </a:ln>
        </p:spPr>
      </p:pic>
      <p:pic>
        <p:nvPicPr>
          <p:cNvPr id="5" name="Grafik 4"/>
          <p:cNvPicPr/>
          <p:nvPr/>
        </p:nvPicPr>
        <p:blipFill>
          <a:blip r:embed="rId4"/>
          <a:stretch>
            <a:fillRect/>
          </a:stretch>
        </p:blipFill>
        <p:spPr>
          <a:xfrm>
            <a:off x="4935870" y="135964"/>
            <a:ext cx="1761491" cy="566420"/>
          </a:xfrm>
          <a:prstGeom prst="rect">
            <a:avLst/>
          </a:prstGeom>
        </p:spPr>
      </p:pic>
      <p:pic>
        <p:nvPicPr>
          <p:cNvPr id="6" name="Obráze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30248" y="135965"/>
            <a:ext cx="1292679" cy="666750"/>
          </a:xfrm>
          <a:prstGeom prst="rect">
            <a:avLst/>
          </a:prstGeom>
        </p:spPr>
      </p:pic>
      <p:pic>
        <p:nvPicPr>
          <p:cNvPr id="7" name="Obrázek 6"/>
          <p:cNvPicPr>
            <a:picLocks noChangeAspect="1"/>
          </p:cNvPicPr>
          <p:nvPr/>
        </p:nvPicPr>
        <p:blipFill>
          <a:blip r:embed="rId6"/>
          <a:stretch>
            <a:fillRect/>
          </a:stretch>
        </p:blipFill>
        <p:spPr>
          <a:xfrm>
            <a:off x="9003552" y="3490012"/>
            <a:ext cx="2619375" cy="1743075"/>
          </a:xfrm>
          <a:prstGeom prst="rect">
            <a:avLst/>
          </a:prstGeom>
        </p:spPr>
      </p:pic>
    </p:spTree>
    <p:extLst>
      <p:ext uri="{BB962C8B-B14F-4D97-AF65-F5344CB8AC3E}">
        <p14:creationId xmlns:p14="http://schemas.microsoft.com/office/powerpoint/2010/main" val="33199091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1524000" y="1279118"/>
            <a:ext cx="9144000" cy="932859"/>
          </a:xfrm>
        </p:spPr>
        <p:txBody>
          <a:bodyPr anchor="t">
            <a:normAutofit/>
          </a:bodyPr>
          <a:lstStyle/>
          <a:p>
            <a:r>
              <a:rPr lang="en-US" sz="4400" dirty="0" smtClean="0"/>
              <a:t>New competencies of new employees</a:t>
            </a:r>
            <a:endParaRPr lang="en-US" sz="4400" dirty="0"/>
          </a:p>
        </p:txBody>
      </p:sp>
      <p:sp>
        <p:nvSpPr>
          <p:cNvPr id="3" name="Podnadpis 2"/>
          <p:cNvSpPr>
            <a:spLocks noGrp="1"/>
          </p:cNvSpPr>
          <p:nvPr>
            <p:ph type="subTitle" idx="1"/>
          </p:nvPr>
        </p:nvSpPr>
        <p:spPr>
          <a:xfrm>
            <a:off x="1524000" y="2497461"/>
            <a:ext cx="9144000" cy="2597054"/>
          </a:xfrm>
        </p:spPr>
        <p:txBody>
          <a:bodyPr>
            <a:normAutofit fontScale="92500" lnSpcReduction="20000"/>
          </a:bodyPr>
          <a:lstStyle/>
          <a:p>
            <a:pPr marL="342900" indent="-342900" algn="just">
              <a:buFont typeface="Arial" panose="020B0604020202020204" pitchFamily="34" charset="0"/>
              <a:buChar char="•"/>
            </a:pPr>
            <a:r>
              <a:rPr lang="en-US" dirty="0" smtClean="0"/>
              <a:t>Project orientation</a:t>
            </a:r>
          </a:p>
          <a:p>
            <a:pPr marL="342900" indent="-342900" algn="just">
              <a:buFont typeface="Arial" panose="020B0604020202020204" pitchFamily="34" charset="0"/>
              <a:buChar char="•"/>
            </a:pPr>
            <a:r>
              <a:rPr lang="en-US" dirty="0" smtClean="0"/>
              <a:t>Goal focus / not on </a:t>
            </a:r>
            <a:r>
              <a:rPr lang="cs-CZ" dirty="0" err="1" smtClean="0"/>
              <a:t>the</a:t>
            </a:r>
            <a:r>
              <a:rPr lang="cs-CZ" dirty="0" smtClean="0"/>
              <a:t> </a:t>
            </a:r>
            <a:r>
              <a:rPr lang="en-US" dirty="0" smtClean="0"/>
              <a:t>way</a:t>
            </a:r>
            <a:endParaRPr lang="cs-CZ" dirty="0" smtClean="0"/>
          </a:p>
          <a:p>
            <a:pPr marL="342900" indent="-342900" algn="just">
              <a:buFont typeface="Arial" panose="020B0604020202020204" pitchFamily="34" charset="0"/>
              <a:buChar char="•"/>
            </a:pPr>
            <a:r>
              <a:rPr lang="en-US" dirty="0" smtClean="0"/>
              <a:t>Teamwork</a:t>
            </a:r>
            <a:r>
              <a:rPr lang="cs-CZ" dirty="0" smtClean="0"/>
              <a:t> + AR/VR</a:t>
            </a:r>
            <a:endParaRPr lang="en-US" dirty="0" smtClean="0"/>
          </a:p>
          <a:p>
            <a:pPr marL="342900" indent="-342900" algn="just">
              <a:buFont typeface="Arial" panose="020B0604020202020204" pitchFamily="34" charset="0"/>
              <a:buChar char="•"/>
            </a:pPr>
            <a:r>
              <a:rPr lang="en-US" dirty="0" smtClean="0"/>
              <a:t>Value chain</a:t>
            </a:r>
          </a:p>
          <a:p>
            <a:pPr marL="342900" indent="-342900" algn="just">
              <a:buFont typeface="Arial" panose="020B0604020202020204" pitchFamily="34" charset="0"/>
              <a:buChar char="•"/>
            </a:pPr>
            <a:r>
              <a:rPr lang="en-US" dirty="0" smtClean="0"/>
              <a:t>IT systems</a:t>
            </a:r>
          </a:p>
          <a:p>
            <a:pPr marL="342900" indent="-342900" algn="just">
              <a:buFont typeface="Arial" panose="020B0604020202020204" pitchFamily="34" charset="0"/>
              <a:buChar char="•"/>
            </a:pPr>
            <a:r>
              <a:rPr lang="en-US" dirty="0" smtClean="0"/>
              <a:t>Data and project management</a:t>
            </a:r>
          </a:p>
          <a:p>
            <a:pPr marL="342900" indent="-342900" algn="just">
              <a:buFont typeface="Arial" panose="020B0604020202020204" pitchFamily="34" charset="0"/>
              <a:buChar char="•"/>
            </a:pPr>
            <a:r>
              <a:rPr lang="en-US" dirty="0" smtClean="0"/>
              <a:t>Soft skills and foreign language</a:t>
            </a:r>
            <a:r>
              <a:rPr lang="cs-CZ" dirty="0" smtClean="0"/>
              <a:t>s</a:t>
            </a:r>
            <a:endParaRPr lang="en-US" dirty="0" smtClean="0"/>
          </a:p>
          <a:p>
            <a:pPr marL="342900" indent="-342900" algn="just">
              <a:buFont typeface="Arial" panose="020B0604020202020204" pitchFamily="34" charset="0"/>
              <a:buChar char="•"/>
            </a:pPr>
            <a:endParaRPr lang="en-US" dirty="0"/>
          </a:p>
        </p:txBody>
      </p:sp>
      <p:pic>
        <p:nvPicPr>
          <p:cNvPr id="4" name="Grafik 1" descr="H:\Abt4\Dez45\Themen\0_EUGes_Allgemeines\1 Logos\INTENT\Logo _INTENT.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1664" y="135964"/>
            <a:ext cx="1666875" cy="666750"/>
          </a:xfrm>
          <a:prstGeom prst="rect">
            <a:avLst/>
          </a:prstGeom>
          <a:noFill/>
          <a:ln>
            <a:noFill/>
          </a:ln>
        </p:spPr>
      </p:pic>
      <p:pic>
        <p:nvPicPr>
          <p:cNvPr id="5" name="Grafik 4"/>
          <p:cNvPicPr/>
          <p:nvPr/>
        </p:nvPicPr>
        <p:blipFill>
          <a:blip r:embed="rId4"/>
          <a:stretch>
            <a:fillRect/>
          </a:stretch>
        </p:blipFill>
        <p:spPr>
          <a:xfrm>
            <a:off x="4935870" y="135964"/>
            <a:ext cx="1761491" cy="566420"/>
          </a:xfrm>
          <a:prstGeom prst="rect">
            <a:avLst/>
          </a:prstGeom>
        </p:spPr>
      </p:pic>
      <p:pic>
        <p:nvPicPr>
          <p:cNvPr id="6" name="Obráze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30248" y="135965"/>
            <a:ext cx="1292679" cy="666750"/>
          </a:xfrm>
          <a:prstGeom prst="rect">
            <a:avLst/>
          </a:prstGeom>
        </p:spPr>
      </p:pic>
    </p:spTree>
    <p:extLst>
      <p:ext uri="{BB962C8B-B14F-4D97-AF65-F5344CB8AC3E}">
        <p14:creationId xmlns:p14="http://schemas.microsoft.com/office/powerpoint/2010/main" val="12583957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1524000" y="1279118"/>
            <a:ext cx="9144000" cy="932859"/>
          </a:xfrm>
        </p:spPr>
        <p:txBody>
          <a:bodyPr anchor="t">
            <a:normAutofit/>
          </a:bodyPr>
          <a:lstStyle/>
          <a:p>
            <a:r>
              <a:rPr lang="en-US" sz="4400" dirty="0"/>
              <a:t>Competence questionnaire</a:t>
            </a:r>
          </a:p>
        </p:txBody>
      </p:sp>
      <p:sp>
        <p:nvSpPr>
          <p:cNvPr id="3" name="Podnadpis 2"/>
          <p:cNvSpPr>
            <a:spLocks noGrp="1"/>
          </p:cNvSpPr>
          <p:nvPr>
            <p:ph type="subTitle" idx="1"/>
          </p:nvPr>
        </p:nvSpPr>
        <p:spPr>
          <a:xfrm>
            <a:off x="1524000" y="2497461"/>
            <a:ext cx="9144000" cy="2597054"/>
          </a:xfrm>
        </p:spPr>
        <p:txBody>
          <a:bodyPr>
            <a:normAutofit/>
          </a:bodyPr>
          <a:lstStyle/>
          <a:p>
            <a:pPr algn="just"/>
            <a:r>
              <a:rPr lang="cs-CZ" dirty="0" err="1" smtClean="0"/>
              <a:t>Sections</a:t>
            </a:r>
            <a:r>
              <a:rPr lang="cs-CZ" dirty="0" smtClean="0"/>
              <a:t>:</a:t>
            </a:r>
          </a:p>
          <a:p>
            <a:pPr marL="342900" indent="-342900" algn="just">
              <a:buFont typeface="Arial" panose="020B0604020202020204" pitchFamily="34" charset="0"/>
              <a:buChar char="•"/>
            </a:pPr>
            <a:r>
              <a:rPr lang="en-US" dirty="0"/>
              <a:t>Required competencies of </a:t>
            </a:r>
            <a:r>
              <a:rPr lang="en-US" dirty="0" smtClean="0"/>
              <a:t>students</a:t>
            </a:r>
            <a:endParaRPr lang="cs-CZ" dirty="0" smtClean="0"/>
          </a:p>
          <a:p>
            <a:pPr marL="342900" indent="-342900" algn="just">
              <a:buFont typeface="Arial" panose="020B0604020202020204" pitchFamily="34" charset="0"/>
              <a:buChar char="•"/>
            </a:pPr>
            <a:r>
              <a:rPr lang="en-US" dirty="0"/>
              <a:t>Working with </a:t>
            </a:r>
            <a:r>
              <a:rPr lang="en-US" dirty="0" smtClean="0"/>
              <a:t>data</a:t>
            </a:r>
            <a:endParaRPr lang="cs-CZ" dirty="0" smtClean="0"/>
          </a:p>
          <a:p>
            <a:pPr marL="342900" indent="-342900" algn="just">
              <a:buFont typeface="Arial" panose="020B0604020202020204" pitchFamily="34" charset="0"/>
              <a:buChar char="•"/>
            </a:pPr>
            <a:r>
              <a:rPr lang="cs-CZ" dirty="0" smtClean="0"/>
              <a:t>C</a:t>
            </a:r>
            <a:r>
              <a:rPr lang="en-US" dirty="0" err="1" smtClean="0"/>
              <a:t>orporate</a:t>
            </a:r>
            <a:r>
              <a:rPr lang="en-US" dirty="0" smtClean="0"/>
              <a:t> education</a:t>
            </a:r>
            <a:endParaRPr lang="cs-CZ" dirty="0" smtClean="0"/>
          </a:p>
          <a:p>
            <a:pPr marL="342900" indent="-342900" algn="just">
              <a:buFont typeface="Arial" panose="020B0604020202020204" pitchFamily="34" charset="0"/>
              <a:buChar char="•"/>
            </a:pPr>
            <a:r>
              <a:rPr lang="cs-CZ" dirty="0" smtClean="0"/>
              <a:t>C</a:t>
            </a:r>
            <a:r>
              <a:rPr lang="en-US" dirty="0" err="1" smtClean="0"/>
              <a:t>ommunication</a:t>
            </a:r>
            <a:r>
              <a:rPr lang="en-US" dirty="0"/>
              <a:t>, teamwork and </a:t>
            </a:r>
            <a:r>
              <a:rPr lang="en-US" dirty="0" smtClean="0"/>
              <a:t>productivity</a:t>
            </a:r>
            <a:endParaRPr lang="cs-CZ" dirty="0" smtClean="0"/>
          </a:p>
          <a:p>
            <a:pPr algn="just"/>
            <a:endParaRPr lang="en-US" dirty="0"/>
          </a:p>
        </p:txBody>
      </p:sp>
      <p:pic>
        <p:nvPicPr>
          <p:cNvPr id="4" name="Grafik 1" descr="H:\Abt4\Dez45\Themen\0_EUGes_Allgemeines\1 Logos\INTENT\Logo _INTENT.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1664" y="135964"/>
            <a:ext cx="1666875" cy="666750"/>
          </a:xfrm>
          <a:prstGeom prst="rect">
            <a:avLst/>
          </a:prstGeom>
          <a:noFill/>
          <a:ln>
            <a:noFill/>
          </a:ln>
        </p:spPr>
      </p:pic>
      <p:pic>
        <p:nvPicPr>
          <p:cNvPr id="5" name="Grafik 4"/>
          <p:cNvPicPr/>
          <p:nvPr/>
        </p:nvPicPr>
        <p:blipFill>
          <a:blip r:embed="rId4"/>
          <a:stretch>
            <a:fillRect/>
          </a:stretch>
        </p:blipFill>
        <p:spPr>
          <a:xfrm>
            <a:off x="4935870" y="135964"/>
            <a:ext cx="1761491" cy="566420"/>
          </a:xfrm>
          <a:prstGeom prst="rect">
            <a:avLst/>
          </a:prstGeom>
        </p:spPr>
      </p:pic>
      <p:pic>
        <p:nvPicPr>
          <p:cNvPr id="6" name="Obráze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30248" y="135965"/>
            <a:ext cx="1292679" cy="666750"/>
          </a:xfrm>
          <a:prstGeom prst="rect">
            <a:avLst/>
          </a:prstGeom>
        </p:spPr>
      </p:pic>
    </p:spTree>
    <p:extLst>
      <p:ext uri="{BB962C8B-B14F-4D97-AF65-F5344CB8AC3E}">
        <p14:creationId xmlns:p14="http://schemas.microsoft.com/office/powerpoint/2010/main" val="15801729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1524000" y="1279118"/>
            <a:ext cx="9144000" cy="932859"/>
          </a:xfrm>
        </p:spPr>
        <p:txBody>
          <a:bodyPr anchor="t">
            <a:normAutofit/>
          </a:bodyPr>
          <a:lstStyle/>
          <a:p>
            <a:r>
              <a:rPr lang="en-US" sz="4400" dirty="0"/>
              <a:t>Competence questionnaire</a:t>
            </a:r>
          </a:p>
        </p:txBody>
      </p:sp>
      <p:sp>
        <p:nvSpPr>
          <p:cNvPr id="3" name="Podnadpis 2"/>
          <p:cNvSpPr>
            <a:spLocks noGrp="1"/>
          </p:cNvSpPr>
          <p:nvPr>
            <p:ph type="subTitle" idx="1"/>
          </p:nvPr>
        </p:nvSpPr>
        <p:spPr>
          <a:xfrm>
            <a:off x="1524000" y="2497461"/>
            <a:ext cx="9144000" cy="2597054"/>
          </a:xfrm>
        </p:spPr>
        <p:txBody>
          <a:bodyPr>
            <a:normAutofit/>
          </a:bodyPr>
          <a:lstStyle/>
          <a:p>
            <a:pPr algn="just"/>
            <a:r>
              <a:rPr lang="cs-CZ" dirty="0"/>
              <a:t>Link: </a:t>
            </a:r>
            <a:r>
              <a:rPr lang="cs-CZ" dirty="0">
                <a:hlinkClick r:id="rId3"/>
              </a:rPr>
              <a:t>https://forms.gle/YTebcuvLqzckCC2o7</a:t>
            </a:r>
            <a:endParaRPr lang="en-US" dirty="0"/>
          </a:p>
        </p:txBody>
      </p:sp>
      <p:pic>
        <p:nvPicPr>
          <p:cNvPr id="4" name="Grafik 1" descr="H:\Abt4\Dez45\Themen\0_EUGes_Allgemeines\1 Logos\INTENT\Logo _INTENT.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1664" y="135964"/>
            <a:ext cx="1666875" cy="666750"/>
          </a:xfrm>
          <a:prstGeom prst="rect">
            <a:avLst/>
          </a:prstGeom>
          <a:noFill/>
          <a:ln>
            <a:noFill/>
          </a:ln>
        </p:spPr>
      </p:pic>
      <p:pic>
        <p:nvPicPr>
          <p:cNvPr id="5" name="Grafik 4"/>
          <p:cNvPicPr/>
          <p:nvPr/>
        </p:nvPicPr>
        <p:blipFill>
          <a:blip r:embed="rId5"/>
          <a:stretch>
            <a:fillRect/>
          </a:stretch>
        </p:blipFill>
        <p:spPr>
          <a:xfrm>
            <a:off x="4935870" y="135964"/>
            <a:ext cx="1761491" cy="566420"/>
          </a:xfrm>
          <a:prstGeom prst="rect">
            <a:avLst/>
          </a:prstGeom>
        </p:spPr>
      </p:pic>
      <p:pic>
        <p:nvPicPr>
          <p:cNvPr id="6" name="Obrázek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330248" y="135965"/>
            <a:ext cx="1292679" cy="666750"/>
          </a:xfrm>
          <a:prstGeom prst="rect">
            <a:avLst/>
          </a:prstGeom>
        </p:spPr>
      </p:pic>
    </p:spTree>
    <p:extLst>
      <p:ext uri="{BB962C8B-B14F-4D97-AF65-F5344CB8AC3E}">
        <p14:creationId xmlns:p14="http://schemas.microsoft.com/office/powerpoint/2010/main" val="16229368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1524000" y="1122363"/>
            <a:ext cx="9144000" cy="1578796"/>
          </a:xfrm>
        </p:spPr>
        <p:txBody>
          <a:bodyPr anchor="t"/>
          <a:lstStyle/>
          <a:p>
            <a:r>
              <a:rPr lang="en-US" dirty="0" smtClean="0"/>
              <a:t>Conclusion</a:t>
            </a:r>
            <a:endParaRPr lang="en-US" dirty="0"/>
          </a:p>
        </p:txBody>
      </p:sp>
      <p:sp>
        <p:nvSpPr>
          <p:cNvPr id="3" name="Podnadpis 2"/>
          <p:cNvSpPr>
            <a:spLocks noGrp="1"/>
          </p:cNvSpPr>
          <p:nvPr>
            <p:ph type="subTitle" idx="1"/>
          </p:nvPr>
        </p:nvSpPr>
        <p:spPr>
          <a:xfrm>
            <a:off x="1523999" y="2248778"/>
            <a:ext cx="9848193" cy="3332215"/>
          </a:xfrm>
        </p:spPr>
        <p:txBody>
          <a:bodyPr>
            <a:normAutofit fontScale="92500" lnSpcReduction="10000"/>
          </a:bodyPr>
          <a:lstStyle/>
          <a:p>
            <a:pPr algn="just"/>
            <a:r>
              <a:rPr lang="en-US" dirty="0" smtClean="0"/>
              <a:t>To prepare children</a:t>
            </a:r>
          </a:p>
          <a:p>
            <a:pPr marL="342900" indent="-342900" algn="just">
              <a:buFont typeface="Arial" panose="020B0604020202020204" pitchFamily="34" charset="0"/>
              <a:buChar char="•"/>
            </a:pPr>
            <a:r>
              <a:rPr lang="en-US" dirty="0" smtClean="0"/>
              <a:t>For new world (for </a:t>
            </a:r>
            <a:r>
              <a:rPr lang="cs-CZ" dirty="0" err="1" smtClean="0"/>
              <a:t>the</a:t>
            </a:r>
            <a:r>
              <a:rPr lang="cs-CZ" dirty="0" smtClean="0"/>
              <a:t> </a:t>
            </a:r>
            <a:r>
              <a:rPr lang="en-US" dirty="0" smtClean="0"/>
              <a:t>future</a:t>
            </a:r>
            <a:r>
              <a:rPr lang="en-US" dirty="0" smtClean="0"/>
              <a:t>)</a:t>
            </a:r>
          </a:p>
          <a:p>
            <a:pPr marL="342900" indent="-342900" algn="just">
              <a:buFont typeface="Arial" panose="020B0604020202020204" pitchFamily="34" charset="0"/>
              <a:buChar char="•"/>
            </a:pPr>
            <a:r>
              <a:rPr lang="en-US" dirty="0" smtClean="0"/>
              <a:t>Technology skills</a:t>
            </a:r>
          </a:p>
          <a:p>
            <a:pPr marL="342900" indent="-342900" algn="just">
              <a:buFont typeface="Arial" panose="020B0604020202020204" pitchFamily="34" charset="0"/>
              <a:buChar char="•"/>
            </a:pPr>
            <a:r>
              <a:rPr lang="en-US" dirty="0" smtClean="0"/>
              <a:t>Practical use of IT and applications</a:t>
            </a:r>
          </a:p>
          <a:p>
            <a:pPr marL="342900" indent="-342900" algn="just">
              <a:buFont typeface="Arial" panose="020B0604020202020204" pitchFamily="34" charset="0"/>
              <a:buChar char="•"/>
            </a:pPr>
            <a:r>
              <a:rPr lang="en-US" dirty="0" smtClean="0"/>
              <a:t>Soft skills developing</a:t>
            </a:r>
          </a:p>
          <a:p>
            <a:pPr algn="just"/>
            <a:endParaRPr lang="en-US" dirty="0" smtClean="0"/>
          </a:p>
          <a:p>
            <a:pPr algn="just"/>
            <a:r>
              <a:rPr lang="en-US" dirty="0" smtClean="0"/>
              <a:t>Artificial intelligence = teacher</a:t>
            </a:r>
          </a:p>
          <a:p>
            <a:pPr algn="just"/>
            <a:r>
              <a:rPr lang="en-US" dirty="0" smtClean="0"/>
              <a:t>Teacher = a guide to learning and world, to encourage and help with problems</a:t>
            </a:r>
          </a:p>
          <a:p>
            <a:pPr algn="just"/>
            <a:endParaRPr lang="en-US" dirty="0" smtClean="0"/>
          </a:p>
          <a:p>
            <a:pPr marL="342900" indent="-342900" algn="just">
              <a:buFont typeface="Arial" panose="020B0604020202020204" pitchFamily="34" charset="0"/>
              <a:buChar char="•"/>
            </a:pPr>
            <a:endParaRPr lang="en-US" dirty="0"/>
          </a:p>
        </p:txBody>
      </p:sp>
      <p:pic>
        <p:nvPicPr>
          <p:cNvPr id="4" name="Grafik 1" descr="H:\Abt4\Dez45\Themen\0_EUGes_Allgemeines\1 Logos\INTENT\Logo _INTENT.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1664" y="135964"/>
            <a:ext cx="1666875" cy="666750"/>
          </a:xfrm>
          <a:prstGeom prst="rect">
            <a:avLst/>
          </a:prstGeom>
          <a:noFill/>
          <a:ln>
            <a:noFill/>
          </a:ln>
        </p:spPr>
      </p:pic>
      <p:pic>
        <p:nvPicPr>
          <p:cNvPr id="5" name="Grafik 4"/>
          <p:cNvPicPr/>
          <p:nvPr/>
        </p:nvPicPr>
        <p:blipFill>
          <a:blip r:embed="rId4"/>
          <a:stretch>
            <a:fillRect/>
          </a:stretch>
        </p:blipFill>
        <p:spPr>
          <a:xfrm>
            <a:off x="4935870" y="135964"/>
            <a:ext cx="1761491" cy="566420"/>
          </a:xfrm>
          <a:prstGeom prst="rect">
            <a:avLst/>
          </a:prstGeom>
        </p:spPr>
      </p:pic>
      <p:pic>
        <p:nvPicPr>
          <p:cNvPr id="6" name="Obráze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30248" y="135965"/>
            <a:ext cx="1292679" cy="666750"/>
          </a:xfrm>
          <a:prstGeom prst="rect">
            <a:avLst/>
          </a:prstGeom>
        </p:spPr>
      </p:pic>
    </p:spTree>
    <p:extLst>
      <p:ext uri="{BB962C8B-B14F-4D97-AF65-F5344CB8AC3E}">
        <p14:creationId xmlns:p14="http://schemas.microsoft.com/office/powerpoint/2010/main" val="24355077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1524000" y="1195935"/>
            <a:ext cx="9144000" cy="3008203"/>
          </a:xfrm>
        </p:spPr>
        <p:txBody>
          <a:bodyPr>
            <a:normAutofit fontScale="90000"/>
          </a:bodyPr>
          <a:lstStyle/>
          <a:p>
            <a:r>
              <a:rPr lang="en-US" sz="4800" dirty="0" smtClean="0"/>
              <a:t>Digital literacy will be as important as reading, writing and counting.</a:t>
            </a:r>
            <a:br>
              <a:rPr lang="en-US" sz="4800" dirty="0" smtClean="0"/>
            </a:br>
            <a:r>
              <a:rPr lang="en-US" sz="4800" dirty="0" smtClean="0"/>
              <a:t/>
            </a:r>
            <a:br>
              <a:rPr lang="en-US" sz="4800" dirty="0" smtClean="0"/>
            </a:br>
            <a:r>
              <a:rPr lang="en-US" sz="4800" dirty="0" smtClean="0"/>
              <a:t>Thank you.</a:t>
            </a:r>
            <a:br>
              <a:rPr lang="en-US" sz="4800" dirty="0" smtClean="0"/>
            </a:br>
            <a:endParaRPr lang="en-US" sz="4800" dirty="0"/>
          </a:p>
        </p:txBody>
      </p:sp>
      <p:sp>
        <p:nvSpPr>
          <p:cNvPr id="3" name="Podnadpis 2"/>
          <p:cNvSpPr>
            <a:spLocks noGrp="1"/>
          </p:cNvSpPr>
          <p:nvPr>
            <p:ph type="subTitle" idx="1"/>
          </p:nvPr>
        </p:nvSpPr>
        <p:spPr>
          <a:xfrm>
            <a:off x="1524000" y="4350790"/>
            <a:ext cx="9144000" cy="1655762"/>
          </a:xfrm>
        </p:spPr>
        <p:txBody>
          <a:bodyPr/>
          <a:lstStyle/>
          <a:p>
            <a:r>
              <a:rPr lang="en-US" dirty="0" smtClean="0"/>
              <a:t>Tomas Prchal</a:t>
            </a:r>
          </a:p>
          <a:p>
            <a:r>
              <a:rPr lang="en-US" dirty="0" smtClean="0"/>
              <a:t>Chamber of Commerce and Industry Jihlava</a:t>
            </a:r>
            <a:endParaRPr lang="en-US" dirty="0"/>
          </a:p>
        </p:txBody>
      </p:sp>
      <p:pic>
        <p:nvPicPr>
          <p:cNvPr id="4" name="Grafik 1" descr="H:\Abt4\Dez45\Themen\0_EUGes_Allgemeines\1 Logos\INTENT\Logo _INTENT.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1664" y="135964"/>
            <a:ext cx="1666875" cy="666750"/>
          </a:xfrm>
          <a:prstGeom prst="rect">
            <a:avLst/>
          </a:prstGeom>
          <a:noFill/>
          <a:ln>
            <a:noFill/>
          </a:ln>
        </p:spPr>
      </p:pic>
      <p:pic>
        <p:nvPicPr>
          <p:cNvPr id="5" name="Grafik 4"/>
          <p:cNvPicPr/>
          <p:nvPr/>
        </p:nvPicPr>
        <p:blipFill>
          <a:blip r:embed="rId4"/>
          <a:stretch>
            <a:fillRect/>
          </a:stretch>
        </p:blipFill>
        <p:spPr>
          <a:xfrm>
            <a:off x="4935870" y="135964"/>
            <a:ext cx="1761491" cy="566420"/>
          </a:xfrm>
          <a:prstGeom prst="rect">
            <a:avLst/>
          </a:prstGeom>
        </p:spPr>
      </p:pic>
      <p:pic>
        <p:nvPicPr>
          <p:cNvPr id="6" name="Obráze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30248" y="135965"/>
            <a:ext cx="1292679" cy="666750"/>
          </a:xfrm>
          <a:prstGeom prst="rect">
            <a:avLst/>
          </a:prstGeom>
        </p:spPr>
      </p:pic>
    </p:spTree>
    <p:extLst>
      <p:ext uri="{BB962C8B-B14F-4D97-AF65-F5344CB8AC3E}">
        <p14:creationId xmlns:p14="http://schemas.microsoft.com/office/powerpoint/2010/main" val="274825284"/>
      </p:ext>
    </p:extLst>
  </p:cSld>
  <p:clrMapOvr>
    <a:masterClrMapping/>
  </p:clrMapOvr>
</p:sld>
</file>

<file path=ppt/theme/theme1.xml><?xml version="1.0" encoding="utf-8"?>
<a:theme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621</TotalTime>
  <Words>999</Words>
  <Application>Microsoft Office PowerPoint</Application>
  <PresentationFormat>Širokoúhlá obrazovka</PresentationFormat>
  <Paragraphs>91</Paragraphs>
  <Slides>15</Slides>
  <Notes>11</Notes>
  <HiddenSlides>0</HiddenSlides>
  <MMClips>0</MMClips>
  <ScaleCrop>false</ScaleCrop>
  <HeadingPairs>
    <vt:vector size="6" baseType="variant">
      <vt:variant>
        <vt:lpstr>Použitá písma</vt:lpstr>
      </vt:variant>
      <vt:variant>
        <vt:i4>3</vt:i4>
      </vt:variant>
      <vt:variant>
        <vt:lpstr>Motiv</vt:lpstr>
      </vt:variant>
      <vt:variant>
        <vt:i4>1</vt:i4>
      </vt:variant>
      <vt:variant>
        <vt:lpstr>Nadpisy snímků</vt:lpstr>
      </vt:variant>
      <vt:variant>
        <vt:i4>15</vt:i4>
      </vt:variant>
    </vt:vector>
  </HeadingPairs>
  <TitlesOfParts>
    <vt:vector size="19" baseType="lpstr">
      <vt:lpstr>Arial</vt:lpstr>
      <vt:lpstr>Calibri</vt:lpstr>
      <vt:lpstr>Calibri Light</vt:lpstr>
      <vt:lpstr>Motiv Office</vt:lpstr>
      <vt:lpstr>Competences 4.0</vt:lpstr>
      <vt:lpstr>INDUSTRY 4.0</vt:lpstr>
      <vt:lpstr>INDUSTRY 4.0</vt:lpstr>
      <vt:lpstr>I4.0  COMPONENTS</vt:lpstr>
      <vt:lpstr>Prezentace aplikace PowerPoint</vt:lpstr>
      <vt:lpstr>I 4.0 and Labor market</vt:lpstr>
      <vt:lpstr>Prezentace aplikace PowerPoint</vt:lpstr>
      <vt:lpstr>New competences, new skills and new thinking</vt:lpstr>
      <vt:lpstr>Three scenarios for development of qualification requirements</vt:lpstr>
      <vt:lpstr>Prediction of labor market development in Industry 4.0</vt:lpstr>
      <vt:lpstr>New competencies of new employees</vt:lpstr>
      <vt:lpstr>Competence questionnaire</vt:lpstr>
      <vt:lpstr>Competence questionnaire</vt:lpstr>
      <vt:lpstr>Conclusion</vt:lpstr>
      <vt:lpstr>Digital literacy will be as important as reading, writing and counting.  Thank you.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INDUSTRY 4.0</dc:title>
  <dc:creator>Tomáš Prchal</dc:creator>
  <cp:lastModifiedBy>Tomáš Prchal</cp:lastModifiedBy>
  <cp:revision>36</cp:revision>
  <dcterms:created xsi:type="dcterms:W3CDTF">2021-06-07T08:11:50Z</dcterms:created>
  <dcterms:modified xsi:type="dcterms:W3CDTF">2021-07-01T08:19:26Z</dcterms:modified>
</cp:coreProperties>
</file>